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62" r:id="rId3"/>
    <p:sldId id="263" r:id="rId4"/>
    <p:sldId id="264" r:id="rId5"/>
    <p:sldId id="265" r:id="rId6"/>
    <p:sldId id="266" r:id="rId7"/>
    <p:sldId id="267" r:id="rId8"/>
  </p:sldIdLst>
  <p:sldSz cx="9144000" cy="6858000" type="screen4x3"/>
  <p:notesSz cx="6797675" cy="9926638"/>
  <p:defaultTextStyle>
    <a:defPPr>
      <a:defRPr lang="fr-C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33"/>
    <a:srgbClr val="4D4D4D"/>
    <a:srgbClr val="E128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1" autoAdjust="0"/>
    <p:restoredTop sz="94660"/>
  </p:normalViewPr>
  <p:slideViewPr>
    <p:cSldViewPr>
      <p:cViewPr varScale="1">
        <p:scale>
          <a:sx n="131" d="100"/>
          <a:sy n="131" d="100"/>
        </p:scale>
        <p:origin x="1536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7" d="100"/>
          <a:sy n="67" d="100"/>
        </p:scale>
        <p:origin x="-3139" y="-91"/>
      </p:cViewPr>
      <p:guideLst>
        <p:guide orient="horz" pos="3127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347" cy="495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027" tIns="47513" rIns="95027" bIns="47513" numCol="1" anchor="t" anchorCtr="0" compatLnSpc="1">
            <a:prstTxWarp prst="textNoShape">
              <a:avLst/>
            </a:prstTxWarp>
          </a:bodyPr>
          <a:lstStyle>
            <a:lvl1pPr defTabSz="950913">
              <a:defRPr sz="1200"/>
            </a:lvl1pPr>
          </a:lstStyle>
          <a:p>
            <a:endParaRPr lang="fr-CH" altLang="fr-F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744" y="0"/>
            <a:ext cx="2946346" cy="495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027" tIns="47513" rIns="95027" bIns="47513" numCol="1" anchor="t" anchorCtr="0" compatLnSpc="1">
            <a:prstTxWarp prst="textNoShape">
              <a:avLst/>
            </a:prstTxWarp>
          </a:bodyPr>
          <a:lstStyle>
            <a:lvl1pPr algn="r" defTabSz="950913">
              <a:defRPr sz="1200"/>
            </a:lvl1pPr>
          </a:lstStyle>
          <a:p>
            <a:endParaRPr lang="fr-CH" altLang="fr-FR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343"/>
            <a:ext cx="2946347" cy="495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027" tIns="47513" rIns="95027" bIns="47513" numCol="1" anchor="b" anchorCtr="0" compatLnSpc="1">
            <a:prstTxWarp prst="textNoShape">
              <a:avLst/>
            </a:prstTxWarp>
          </a:bodyPr>
          <a:lstStyle>
            <a:lvl1pPr defTabSz="950913">
              <a:defRPr sz="1200"/>
            </a:lvl1pPr>
          </a:lstStyle>
          <a:p>
            <a:endParaRPr lang="fr-CH" altLang="fr-FR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744" y="9429343"/>
            <a:ext cx="2946346" cy="495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027" tIns="47513" rIns="95027" bIns="47513" numCol="1" anchor="b" anchorCtr="0" compatLnSpc="1">
            <a:prstTxWarp prst="textNoShape">
              <a:avLst/>
            </a:prstTxWarp>
          </a:bodyPr>
          <a:lstStyle>
            <a:lvl1pPr algn="r" defTabSz="950913">
              <a:defRPr sz="1200"/>
            </a:lvl1pPr>
          </a:lstStyle>
          <a:p>
            <a:fld id="{FE8D9138-D0AB-44C3-986C-567BB2F9CFCC}" type="slidenum">
              <a:rPr lang="fr-CH" altLang="fr-FR"/>
              <a:pPr/>
              <a:t>‹Nr.›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4195093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347" cy="495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027" tIns="47513" rIns="95027" bIns="47513" numCol="1" anchor="t" anchorCtr="0" compatLnSpc="1">
            <a:prstTxWarp prst="textNoShape">
              <a:avLst/>
            </a:prstTxWarp>
          </a:bodyPr>
          <a:lstStyle>
            <a:lvl1pPr defTabSz="950913">
              <a:defRPr sz="1200"/>
            </a:lvl1pPr>
          </a:lstStyle>
          <a:p>
            <a:endParaRPr lang="fr-CH" altLang="fr-FR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744" y="0"/>
            <a:ext cx="2946346" cy="495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027" tIns="47513" rIns="95027" bIns="47513" numCol="1" anchor="t" anchorCtr="0" compatLnSpc="1">
            <a:prstTxWarp prst="textNoShape">
              <a:avLst/>
            </a:prstTxWarp>
          </a:bodyPr>
          <a:lstStyle>
            <a:lvl1pPr algn="r" defTabSz="950913">
              <a:defRPr sz="1200"/>
            </a:lvl1pPr>
          </a:lstStyle>
          <a:p>
            <a:endParaRPr lang="fr-CH" altLang="fr-FR"/>
          </a:p>
        </p:txBody>
      </p:sp>
      <p:sp>
        <p:nvSpPr>
          <p:cNvPr id="7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6125"/>
            <a:ext cx="4960938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343"/>
            <a:ext cx="2946347" cy="495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027" tIns="47513" rIns="95027" bIns="47513" numCol="1" anchor="b" anchorCtr="0" compatLnSpc="1">
            <a:prstTxWarp prst="textNoShape">
              <a:avLst/>
            </a:prstTxWarp>
          </a:bodyPr>
          <a:lstStyle>
            <a:lvl1pPr defTabSz="950913">
              <a:defRPr sz="1200"/>
            </a:lvl1pPr>
          </a:lstStyle>
          <a:p>
            <a:endParaRPr lang="fr-CH" altLang="fr-FR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744" y="9429343"/>
            <a:ext cx="2946346" cy="495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027" tIns="47513" rIns="95027" bIns="47513" numCol="1" anchor="b" anchorCtr="0" compatLnSpc="1">
            <a:prstTxWarp prst="textNoShape">
              <a:avLst/>
            </a:prstTxWarp>
          </a:bodyPr>
          <a:lstStyle>
            <a:lvl1pPr algn="r" defTabSz="950913">
              <a:defRPr sz="1200"/>
            </a:lvl1pPr>
          </a:lstStyle>
          <a:p>
            <a:fld id="{BD2AB7D8-6BF2-4B67-BBDB-FFB5C14D9B4D}" type="slidenum">
              <a:rPr lang="fr-CH" altLang="fr-FR"/>
              <a:pPr/>
              <a:t>‹Nr.›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9502665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61913"/>
            <a:ext cx="9151938" cy="342900"/>
          </a:xfrm>
          <a:prstGeom prst="rect">
            <a:avLst/>
          </a:prstGeom>
          <a:gradFill rotWithShape="1">
            <a:gsLst>
              <a:gs pos="0">
                <a:srgbClr val="4D4D4D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33333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4213" y="1658938"/>
            <a:ext cx="7772400" cy="1082675"/>
          </a:xfrm>
          <a:ln w="57150">
            <a:solidFill>
              <a:srgbClr val="4D4D4D"/>
            </a:solidFill>
            <a:miter lim="800000"/>
            <a:headEnd/>
            <a:tailEnd/>
          </a:ln>
        </p:spPr>
        <p:txBody>
          <a:bodyPr/>
          <a:lstStyle>
            <a:lvl1pPr algn="ctr">
              <a:lnSpc>
                <a:spcPct val="170000"/>
              </a:lnSpc>
              <a:defRPr sz="3600"/>
            </a:lvl1pPr>
          </a:lstStyle>
          <a:p>
            <a:pPr lvl="0"/>
            <a:r>
              <a:rPr lang="fr-FR" altLang="fr-FR" noProof="0"/>
              <a:t>Modifiez le style du titre</a:t>
            </a:r>
            <a:endParaRPr lang="fr-CH" altLang="fr-FR" noProof="0"/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36988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/>
              <a:t>Modifier le style des sous-titres du masque</a:t>
            </a:r>
            <a:endParaRPr lang="fr-CH" altLang="fr-FR" noProof="0"/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0" y="0"/>
            <a:ext cx="9151938" cy="125413"/>
          </a:xfrm>
          <a:prstGeom prst="rect">
            <a:avLst/>
          </a:prstGeom>
          <a:solidFill>
            <a:srgbClr val="E1282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33333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-7938" y="6534150"/>
            <a:ext cx="9151938" cy="323850"/>
          </a:xfrm>
          <a:prstGeom prst="rect">
            <a:avLst/>
          </a:prstGeom>
          <a:gradFill rotWithShape="1">
            <a:gsLst>
              <a:gs pos="0">
                <a:srgbClr val="4D4D4D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33333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0247" name="Rectangle 7"/>
          <p:cNvSpPr>
            <a:spLocks noChangeArrowheads="1"/>
          </p:cNvSpPr>
          <p:nvPr/>
        </p:nvSpPr>
        <p:spPr bwMode="auto">
          <a:xfrm>
            <a:off x="558800" y="6740525"/>
            <a:ext cx="8585200" cy="125413"/>
          </a:xfrm>
          <a:prstGeom prst="rect">
            <a:avLst/>
          </a:prstGeom>
          <a:solidFill>
            <a:srgbClr val="E1282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33333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pic>
        <p:nvPicPr>
          <p:cNvPr id="10248" name="Picture 8" descr="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4863" y="6081713"/>
            <a:ext cx="701675" cy="64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H" alt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8F8A691-6E9C-46C5-BBF6-C67CA81E9CA1}" type="slidenum">
              <a:rPr lang="fr-CH" altLang="fr-FR"/>
              <a:pPr/>
              <a:t>‹Nr.›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657286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H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4F1806A-2F9D-4DD1-B7B5-D2AE0CF42DBF}" type="slidenum">
              <a:rPr lang="fr-CH" altLang="fr-FR"/>
              <a:pPr/>
              <a:t>‹Nr.›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385621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68313" y="1125538"/>
            <a:ext cx="4135437" cy="52562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756150" y="1125538"/>
            <a:ext cx="4137025" cy="52562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H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654EEE5-E54E-4859-8C23-EFBCB7845BE0}" type="slidenum">
              <a:rPr lang="fr-CH" altLang="fr-FR"/>
              <a:pPr/>
              <a:t>‹Nr.›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072954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H" alt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00FB16C-0767-4232-8644-1570F22744B7}" type="slidenum">
              <a:rPr lang="fr-CH" altLang="fr-FR"/>
              <a:pPr/>
              <a:t>‹Nr.›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242032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H" alt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14977FD-4418-4F76-AAAA-A498F64B9B0F}" type="slidenum">
              <a:rPr lang="fr-CH" altLang="fr-FR"/>
              <a:pPr/>
              <a:t>‹Nr.›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754030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H" alt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447E510-C75F-4C78-97C3-8B56FD3DC79B}" type="slidenum">
              <a:rPr lang="fr-CH" altLang="fr-FR"/>
              <a:pPr/>
              <a:t>‹Nr.›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1279324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H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2B79F24-DB2B-43FB-9FAE-1E0800152842}" type="slidenum">
              <a:rPr lang="fr-CH" altLang="fr-FR"/>
              <a:pPr/>
              <a:t>‹Nr.›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121708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H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5CC0CDC-0B8B-4360-9CF9-8FA48FA4F34A}" type="slidenum">
              <a:rPr lang="fr-CH" altLang="fr-FR"/>
              <a:pPr/>
              <a:t>‹Nr.›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1336323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H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251C88E-8F4D-49DD-BF09-6AC8429C26DC}" type="slidenum">
              <a:rPr lang="fr-CH" altLang="fr-FR"/>
              <a:pPr/>
              <a:t>‹Nr.›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131774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84975" y="215900"/>
            <a:ext cx="2108200" cy="6165850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15900"/>
            <a:ext cx="6175375" cy="6165850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H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477603E-E4E3-452A-8D6F-F821AAF25F97}" type="slidenum">
              <a:rPr lang="fr-CH" altLang="fr-FR"/>
              <a:pPr/>
              <a:t>‹Nr.›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1406378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re. Texte et 2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15900"/>
            <a:ext cx="8435975" cy="51911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68313" y="1125538"/>
            <a:ext cx="4135437" cy="525621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756150" y="1125538"/>
            <a:ext cx="4137025" cy="255111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756150" y="3829050"/>
            <a:ext cx="4137025" cy="2552700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0"/>
          </p:nvPr>
        </p:nvSpPr>
        <p:spPr>
          <a:xfrm>
            <a:off x="476250" y="6521450"/>
            <a:ext cx="7616825" cy="288925"/>
          </a:xfrm>
        </p:spPr>
        <p:txBody>
          <a:bodyPr/>
          <a:lstStyle>
            <a:lvl1pPr>
              <a:defRPr/>
            </a:lvl1pPr>
          </a:lstStyle>
          <a:p>
            <a:endParaRPr lang="fr-CH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1"/>
          </p:nvPr>
        </p:nvSpPr>
        <p:spPr>
          <a:xfrm>
            <a:off x="161925" y="6681788"/>
            <a:ext cx="431800" cy="244475"/>
          </a:xfrm>
        </p:spPr>
        <p:txBody>
          <a:bodyPr/>
          <a:lstStyle>
            <a:lvl1pPr>
              <a:defRPr/>
            </a:lvl1pPr>
          </a:lstStyle>
          <a:p>
            <a:fld id="{E8F2FA30-B458-48AB-A3FA-C7E8A20B8F82}" type="slidenum">
              <a:rPr lang="fr-CH" altLang="fr-FR"/>
              <a:pPr/>
              <a:t>‹Nr.›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1832436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re. Text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15900"/>
            <a:ext cx="8435975" cy="51911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68313" y="1125538"/>
            <a:ext cx="4135437" cy="525621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756150" y="1125538"/>
            <a:ext cx="4137025" cy="525621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>
          <a:xfrm>
            <a:off x="476250" y="6521450"/>
            <a:ext cx="7616825" cy="288925"/>
          </a:xfrm>
        </p:spPr>
        <p:txBody>
          <a:bodyPr/>
          <a:lstStyle>
            <a:lvl1pPr>
              <a:defRPr/>
            </a:lvl1pPr>
          </a:lstStyle>
          <a:p>
            <a:endParaRPr lang="fr-CH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>
          <a:xfrm>
            <a:off x="161925" y="6681788"/>
            <a:ext cx="431800" cy="244475"/>
          </a:xfrm>
        </p:spPr>
        <p:txBody>
          <a:bodyPr/>
          <a:lstStyle>
            <a:lvl1pPr>
              <a:defRPr/>
            </a:lvl1pPr>
          </a:lstStyle>
          <a:p>
            <a:fld id="{302F0833-0EBE-40AB-AF29-5674B0D40B85}" type="slidenum">
              <a:rPr lang="fr-CH" altLang="fr-FR"/>
              <a:pPr/>
              <a:t>‹Nr.›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22966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61913"/>
            <a:ext cx="9151938" cy="342900"/>
          </a:xfrm>
          <a:prstGeom prst="rect">
            <a:avLst/>
          </a:prstGeom>
          <a:gradFill rotWithShape="1">
            <a:gsLst>
              <a:gs pos="0">
                <a:srgbClr val="5F5F5F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33333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15900"/>
            <a:ext cx="84359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fr-CH" altLang="fr-FR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125538"/>
            <a:ext cx="8424862" cy="5256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H" altLang="fr-FR"/>
              <a:t>Cliquez pour modifier les styles </a:t>
            </a:r>
          </a:p>
          <a:p>
            <a:pPr lvl="1"/>
            <a:r>
              <a:rPr lang="fr-CH" altLang="fr-FR"/>
              <a:t>Deuxième niveau</a:t>
            </a:r>
          </a:p>
          <a:p>
            <a:pPr lvl="2"/>
            <a:r>
              <a:rPr lang="fr-CH" altLang="fr-FR"/>
              <a:t>Troisième niveau</a:t>
            </a:r>
          </a:p>
          <a:p>
            <a:pPr lvl="3"/>
            <a:r>
              <a:rPr lang="fr-CH" altLang="fr-FR"/>
              <a:t>Quatrième niveau</a:t>
            </a: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0"/>
            <a:ext cx="9151938" cy="125413"/>
          </a:xfrm>
          <a:prstGeom prst="rect">
            <a:avLst/>
          </a:prstGeom>
          <a:solidFill>
            <a:srgbClr val="E1282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33333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042" name="Rectangle 18"/>
          <p:cNvSpPr>
            <a:spLocks noChangeArrowheads="1"/>
          </p:cNvSpPr>
          <p:nvPr/>
        </p:nvSpPr>
        <p:spPr bwMode="auto">
          <a:xfrm>
            <a:off x="-7938" y="6534150"/>
            <a:ext cx="9151938" cy="323850"/>
          </a:xfrm>
          <a:prstGeom prst="rect">
            <a:avLst/>
          </a:prstGeom>
          <a:gradFill rotWithShape="1">
            <a:gsLst>
              <a:gs pos="0">
                <a:srgbClr val="4D4D4D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33333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76250" y="6521450"/>
            <a:ext cx="7616825" cy="288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endParaRPr lang="fr-CH" altLang="fr-FR"/>
          </a:p>
        </p:txBody>
      </p:sp>
      <p:sp>
        <p:nvSpPr>
          <p:cNvPr id="1043" name="Rectangle 19"/>
          <p:cNvSpPr>
            <a:spLocks noChangeArrowheads="1"/>
          </p:cNvSpPr>
          <p:nvPr/>
        </p:nvSpPr>
        <p:spPr bwMode="auto">
          <a:xfrm>
            <a:off x="558800" y="6740525"/>
            <a:ext cx="8585200" cy="125413"/>
          </a:xfrm>
          <a:prstGeom prst="rect">
            <a:avLst/>
          </a:prstGeom>
          <a:solidFill>
            <a:srgbClr val="E1282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33333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pic>
        <p:nvPicPr>
          <p:cNvPr id="1044" name="Picture 20" descr="logo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6450" y="6083300"/>
            <a:ext cx="701675" cy="64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61925" y="6681788"/>
            <a:ext cx="4318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algn="r">
              <a:defRPr sz="1000"/>
            </a:lvl1pPr>
          </a:lstStyle>
          <a:p>
            <a:fld id="{E86CE92B-963A-4396-B770-6E94B1E26393}" type="slidenum">
              <a:rPr lang="fr-CH" altLang="fr-FR"/>
              <a:pPr/>
              <a:t>‹Nr.›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E1282B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E1282B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E1282B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E1282B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E1282B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E1282B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E1282B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E1282B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E1282B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6"/>
        </a:buBlip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•"/>
        <a:defRPr sz="2200">
          <a:solidFill>
            <a:srgbClr val="E1282B"/>
          </a:solidFill>
          <a:latin typeface="+mn-lt"/>
        </a:defRPr>
      </a:lvl2pPr>
      <a:lvl3pPr marL="1143000" indent="-220663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SzPct val="60000"/>
        <a:buBlip>
          <a:blip r:embed="rId17"/>
        </a:buBlip>
        <a:defRPr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1512910"/>
            <a:ext cx="7772400" cy="1374735"/>
          </a:xfrm>
          <a:noFill/>
          <a:ln w="28575"/>
        </p:spPr>
        <p:txBody>
          <a:bodyPr/>
          <a:lstStyle/>
          <a:p>
            <a:pPr>
              <a:lnSpc>
                <a:spcPts val="5000"/>
              </a:lnSpc>
            </a:pPr>
            <a:r>
              <a:rPr lang="fr-CH" dirty="0" err="1"/>
              <a:t>Fachtagung</a:t>
            </a:r>
            <a:r>
              <a:rPr lang="fr-CH" dirty="0"/>
              <a:t> 2020</a:t>
            </a:r>
            <a:br>
              <a:rPr lang="fr-CH" dirty="0"/>
            </a:br>
            <a:r>
              <a:rPr lang="fr-CH" dirty="0" err="1"/>
              <a:t>MöVO</a:t>
            </a:r>
            <a:endParaRPr lang="fr-CH" altLang="fr-FR" dirty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CH" dirty="0" err="1"/>
              <a:t>Fiesch</a:t>
            </a:r>
            <a:endParaRPr lang="fr-CH" dirty="0"/>
          </a:p>
          <a:p>
            <a:r>
              <a:rPr lang="fr-CH" dirty="0"/>
              <a:t>28. August 2020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13846"/>
            <a:ext cx="8435975" cy="523220"/>
          </a:xfrm>
        </p:spPr>
        <p:txBody>
          <a:bodyPr/>
          <a:lstStyle/>
          <a:p>
            <a:r>
              <a:rPr lang="fr-CH" altLang="fr-FR" dirty="0" err="1"/>
              <a:t>Neuorganisation</a:t>
            </a:r>
            <a:r>
              <a:rPr lang="fr-CH" altLang="fr-FR" dirty="0"/>
              <a:t> der </a:t>
            </a:r>
            <a:r>
              <a:rPr lang="fr-CH" altLang="fr-FR" dirty="0" err="1"/>
              <a:t>Dienststelle</a:t>
            </a:r>
            <a:endParaRPr lang="fr-CH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8313" y="908720"/>
            <a:ext cx="8424862" cy="5473030"/>
          </a:xfrm>
        </p:spPr>
        <p:txBody>
          <a:bodyPr/>
          <a:lstStyle/>
          <a:p>
            <a:pPr>
              <a:buFontTx/>
              <a:buNone/>
            </a:pPr>
            <a:r>
              <a:rPr lang="fr-CH" altLang="fr-FR" sz="1800" b="1" dirty="0"/>
              <a:t>5 </a:t>
            </a:r>
            <a:r>
              <a:rPr lang="fr-CH" altLang="fr-FR" sz="1800" b="1" dirty="0" err="1"/>
              <a:t>Grundprinzipien</a:t>
            </a:r>
            <a:endParaRPr lang="fr-CH" altLang="fr-FR" sz="1800" b="1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8F8A691-6E9C-46C5-BBF6-C67CA81E9CA1}" type="slidenum">
              <a:rPr lang="fr-CH" altLang="fr-FR" smtClean="0"/>
              <a:pPr/>
              <a:t>2</a:t>
            </a:fld>
            <a:endParaRPr lang="fr-CH" altLang="fr-FR"/>
          </a:p>
        </p:txBody>
      </p:sp>
      <p:sp>
        <p:nvSpPr>
          <p:cNvPr id="10" name="Oval 4">
            <a:extLst>
              <a:ext uri="{FF2B5EF4-FFF2-40B4-BE49-F238E27FC236}">
                <a16:creationId xmlns:a16="http://schemas.microsoft.com/office/drawing/2014/main" id="{D5E84D38-8F23-40A5-BE90-425F5965B83A}"/>
              </a:ext>
            </a:extLst>
          </p:cNvPr>
          <p:cNvSpPr/>
          <p:nvPr/>
        </p:nvSpPr>
        <p:spPr bwMode="auto">
          <a:xfrm>
            <a:off x="1547664" y="1595974"/>
            <a:ext cx="5904656" cy="4353306"/>
          </a:xfrm>
          <a:prstGeom prst="ellipse">
            <a:avLst/>
          </a:prstGeom>
          <a:ln w="38100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0048" tIns="45024" rIns="90048" bIns="45024" numCol="1" rtlCol="0" anchor="ctr" anchorCtr="0" compatLnSpc="1">
            <a:prstTxWarp prst="textNoShape">
              <a:avLst/>
            </a:prstTxWarp>
          </a:bodyPr>
          <a:lstStyle/>
          <a:p>
            <a:pPr defTabSz="899847" eaLnBrk="1" hangingPunct="1"/>
            <a:endParaRPr lang="fr-CH" sz="2888" b="1" dirty="0">
              <a:solidFill>
                <a:srgbClr val="294F96"/>
              </a:solidFill>
              <a:latin typeface="Arial" charset="0"/>
            </a:endParaRPr>
          </a:p>
        </p:txBody>
      </p:sp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1AD59EE3-F438-47AE-B1AE-A6AB01B39F59}"/>
              </a:ext>
            </a:extLst>
          </p:cNvPr>
          <p:cNvSpPr txBox="1">
            <a:spLocks/>
          </p:cNvSpPr>
          <p:nvPr/>
        </p:nvSpPr>
        <p:spPr bwMode="auto">
          <a:xfrm>
            <a:off x="2628000" y="3269320"/>
            <a:ext cx="3888000" cy="1111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SzPct val="70000"/>
              <a:buBlip>
                <a:blip r:embed="rId2"/>
              </a:buBlip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200">
                <a:solidFill>
                  <a:srgbClr val="E1282B"/>
                </a:solidFill>
                <a:latin typeface="+mn-lt"/>
              </a:defRPr>
            </a:lvl2pPr>
            <a:lvl3pPr marL="1143000" indent="-220663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SzPct val="60000"/>
              <a:buBlip>
                <a:blip r:embed="rId3"/>
              </a:buBlip>
              <a:defRPr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FontTx/>
              <a:buNone/>
            </a:pPr>
            <a:r>
              <a:rPr lang="de-CH" sz="1800" b="1" kern="0" dirty="0"/>
              <a:t>Die Dienststelle für Bevölkerung und Migration gewährleistet ein hohes Mass an Effizienz zum Wohle der Gesellschaft unter Berücksichtigung der menschlichen Aspekte</a:t>
            </a:r>
            <a:endParaRPr lang="fr-CH" sz="1800" b="1" kern="0" dirty="0"/>
          </a:p>
        </p:txBody>
      </p:sp>
      <p:sp>
        <p:nvSpPr>
          <p:cNvPr id="12" name="TextBox 8">
            <a:extLst>
              <a:ext uri="{FF2B5EF4-FFF2-40B4-BE49-F238E27FC236}">
                <a16:creationId xmlns:a16="http://schemas.microsoft.com/office/drawing/2014/main" id="{BFBE910D-CE03-4481-910E-C335D4A02F2E}"/>
              </a:ext>
            </a:extLst>
          </p:cNvPr>
          <p:cNvSpPr txBox="1"/>
          <p:nvPr/>
        </p:nvSpPr>
        <p:spPr>
          <a:xfrm>
            <a:off x="288000" y="3731768"/>
            <a:ext cx="2340000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CH" sz="1600" dirty="0"/>
              <a:t>Bemühen, den Interessengruppen einen besonderen Mehrwert zu bieten</a:t>
            </a:r>
            <a:endParaRPr lang="fr-FR" sz="1600" dirty="0"/>
          </a:p>
        </p:txBody>
      </p:sp>
      <p:sp>
        <p:nvSpPr>
          <p:cNvPr id="13" name="TextBox 9">
            <a:extLst>
              <a:ext uri="{FF2B5EF4-FFF2-40B4-BE49-F238E27FC236}">
                <a16:creationId xmlns:a16="http://schemas.microsoft.com/office/drawing/2014/main" id="{F40A0EB6-E38C-4F31-8179-3205F33FD4A5}"/>
              </a:ext>
            </a:extLst>
          </p:cNvPr>
          <p:cNvSpPr txBox="1"/>
          <p:nvPr/>
        </p:nvSpPr>
        <p:spPr>
          <a:xfrm>
            <a:off x="5739844" y="1790087"/>
            <a:ext cx="2340000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>
            <a:defPPr>
              <a:defRPr lang="fr-CH"/>
            </a:defPPr>
            <a:lvl1pPr algn="ctr"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CH" dirty="0">
                <a:solidFill>
                  <a:schemeClr val="tx1"/>
                </a:solidFill>
              </a:rPr>
              <a:t>Respektierung der Menschen und ihrer  Situationen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14" name="TextBox 10">
            <a:extLst>
              <a:ext uri="{FF2B5EF4-FFF2-40B4-BE49-F238E27FC236}">
                <a16:creationId xmlns:a16="http://schemas.microsoft.com/office/drawing/2014/main" id="{472DC8B4-7A76-4F59-9356-39535860FE7B}"/>
              </a:ext>
            </a:extLst>
          </p:cNvPr>
          <p:cNvSpPr txBox="1"/>
          <p:nvPr/>
        </p:nvSpPr>
        <p:spPr>
          <a:xfrm>
            <a:off x="6453834" y="4208014"/>
            <a:ext cx="2556000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>
            <a:defPPr>
              <a:defRPr lang="fr-CH"/>
            </a:defPPr>
            <a:lvl1pPr algn="ctr"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CH" dirty="0">
                <a:solidFill>
                  <a:schemeClr val="tx1"/>
                </a:solidFill>
              </a:rPr>
              <a:t>Kontrolle der Betriebskosten der Dienststelle, der Sektionen und Ämter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15" name="TextBox 12">
            <a:extLst>
              <a:ext uri="{FF2B5EF4-FFF2-40B4-BE49-F238E27FC236}">
                <a16:creationId xmlns:a16="http://schemas.microsoft.com/office/drawing/2014/main" id="{8AF06E89-1A07-44B8-B55F-634E22B173D4}"/>
              </a:ext>
            </a:extLst>
          </p:cNvPr>
          <p:cNvSpPr txBox="1"/>
          <p:nvPr/>
        </p:nvSpPr>
        <p:spPr>
          <a:xfrm>
            <a:off x="1835696" y="1441068"/>
            <a:ext cx="2556000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CH" sz="1600" dirty="0"/>
              <a:t>Rechtmäßigkeit und Gleichbehandlung für alle Kunden </a:t>
            </a:r>
          </a:p>
          <a:p>
            <a:pPr algn="ctr"/>
            <a:endParaRPr lang="fr-FR" sz="1600" dirty="0"/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id="{052187FD-F91A-4CE8-A61C-FDCCDB25AABE}"/>
              </a:ext>
            </a:extLst>
          </p:cNvPr>
          <p:cNvSpPr txBox="1"/>
          <p:nvPr/>
        </p:nvSpPr>
        <p:spPr>
          <a:xfrm>
            <a:off x="2771800" y="5332216"/>
            <a:ext cx="2556000" cy="13234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>
            <a:defPPr>
              <a:defRPr lang="fr-CH"/>
            </a:defPPr>
            <a:lvl1pPr algn="ctr"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CH" dirty="0">
                <a:solidFill>
                  <a:schemeClr val="tx1"/>
                </a:solidFill>
              </a:rPr>
              <a:t>Strukturelle und operative Effizienz bei der Handhabung und Bearbeitung von Akten</a:t>
            </a:r>
          </a:p>
          <a:p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51682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-124708"/>
            <a:ext cx="8435975" cy="1200329"/>
          </a:xfrm>
        </p:spPr>
        <p:txBody>
          <a:bodyPr/>
          <a:lstStyle/>
          <a:p>
            <a:br>
              <a:rPr lang="de-CH" sz="1800" b="1" dirty="0">
                <a:solidFill>
                  <a:schemeClr val="tx1"/>
                </a:solidFill>
              </a:rPr>
            </a:br>
            <a:r>
              <a:rPr lang="de-CH" sz="1800" b="1" dirty="0">
                <a:solidFill>
                  <a:schemeClr val="tx1"/>
                </a:solidFill>
              </a:rPr>
              <a:t>Eine gründliche Überholung des derzeitigen Organigramms ist notwendig, um den Auftrag effizient ausführen zu können.</a:t>
            </a:r>
            <a:br>
              <a:rPr lang="de-CH" sz="1800" b="1" dirty="0">
                <a:solidFill>
                  <a:schemeClr val="tx1"/>
                </a:solidFill>
              </a:rPr>
            </a:br>
            <a:endParaRPr lang="fr-CH" sz="1800" b="1" dirty="0">
              <a:solidFill>
                <a:schemeClr val="tx1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8F8A691-6E9C-46C5-BBF6-C67CA81E9CA1}" type="slidenum">
              <a:rPr lang="fr-CH" altLang="fr-FR" smtClean="0"/>
              <a:pPr/>
              <a:t>3</a:t>
            </a:fld>
            <a:endParaRPr lang="fr-CH" altLang="fr-FR"/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id="{17052FCA-3D51-4128-8B6F-A8990533EC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16930" y="1125538"/>
            <a:ext cx="7727628" cy="525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6188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-124709"/>
            <a:ext cx="8435975" cy="1200329"/>
          </a:xfrm>
        </p:spPr>
        <p:txBody>
          <a:bodyPr/>
          <a:lstStyle/>
          <a:p>
            <a:br>
              <a:rPr lang="de-CH" sz="1800" b="1" dirty="0">
                <a:solidFill>
                  <a:schemeClr val="tx1"/>
                </a:solidFill>
              </a:rPr>
            </a:br>
            <a:r>
              <a:rPr lang="de-CH" sz="1800" b="1" dirty="0">
                <a:solidFill>
                  <a:schemeClr val="tx1"/>
                </a:solidFill>
              </a:rPr>
              <a:t>Das neue Organigramm basiert auf der Vereinheitlichung der Sektionsaufgaben, der Abflachung der Hierarchien und der Einstellung eines vollzeitlichen projektorientierten Adjunkten</a:t>
            </a:r>
            <a:endParaRPr lang="fr-CH" sz="1800" b="1" dirty="0">
              <a:solidFill>
                <a:schemeClr val="tx1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8F8A691-6E9C-46C5-BBF6-C67CA81E9CA1}" type="slidenum">
              <a:rPr lang="fr-CH" altLang="fr-FR" smtClean="0"/>
              <a:pPr/>
              <a:t>4</a:t>
            </a:fld>
            <a:endParaRPr lang="fr-CH" altLang="fr-FR"/>
          </a:p>
        </p:txBody>
      </p:sp>
      <p:grpSp>
        <p:nvGrpSpPr>
          <p:cNvPr id="5" name="Group 1">
            <a:extLst>
              <a:ext uri="{FF2B5EF4-FFF2-40B4-BE49-F238E27FC236}">
                <a16:creationId xmlns:a16="http://schemas.microsoft.com/office/drawing/2014/main" id="{D3930C25-1BED-4E0C-9FD2-07D709A2302F}"/>
              </a:ext>
            </a:extLst>
          </p:cNvPr>
          <p:cNvGrpSpPr/>
          <p:nvPr/>
        </p:nvGrpSpPr>
        <p:grpSpPr>
          <a:xfrm>
            <a:off x="210243" y="1692593"/>
            <a:ext cx="8728677" cy="4588134"/>
            <a:chOff x="261053" y="1414301"/>
            <a:chExt cx="8728677" cy="4588134"/>
          </a:xfrm>
        </p:grpSpPr>
        <p:cxnSp>
          <p:nvCxnSpPr>
            <p:cNvPr id="6" name="Connector: Elbow 24">
              <a:extLst>
                <a:ext uri="{FF2B5EF4-FFF2-40B4-BE49-F238E27FC236}">
                  <a16:creationId xmlns:a16="http://schemas.microsoft.com/office/drawing/2014/main" id="{83A839F2-A3F6-4AA3-9963-1C3C04A36C76}"/>
                </a:ext>
              </a:extLst>
            </p:cNvPr>
            <p:cNvCxnSpPr>
              <a:cxnSpLocks/>
            </p:cNvCxnSpPr>
            <p:nvPr/>
          </p:nvCxnSpPr>
          <p:spPr bwMode="auto">
            <a:xfrm rot="16200000" flipV="1">
              <a:off x="4625392" y="2626640"/>
              <a:ext cx="11463" cy="3568216"/>
            </a:xfrm>
            <a:prstGeom prst="bentConnector3">
              <a:avLst>
                <a:gd name="adj1" fmla="val 1800000"/>
              </a:avLst>
            </a:prstGeom>
            <a:ln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grpSp>
          <p:nvGrpSpPr>
            <p:cNvPr id="7" name="Group 5">
              <a:extLst>
                <a:ext uri="{FF2B5EF4-FFF2-40B4-BE49-F238E27FC236}">
                  <a16:creationId xmlns:a16="http://schemas.microsoft.com/office/drawing/2014/main" id="{59E47A56-1672-46B5-9405-F71ED8AF8F18}"/>
                </a:ext>
              </a:extLst>
            </p:cNvPr>
            <p:cNvGrpSpPr/>
            <p:nvPr/>
          </p:nvGrpSpPr>
          <p:grpSpPr>
            <a:xfrm>
              <a:off x="1851083" y="4956494"/>
              <a:ext cx="1975242" cy="613505"/>
              <a:chOff x="5155472" y="5869524"/>
              <a:chExt cx="2188312" cy="679684"/>
            </a:xfrm>
          </p:grpSpPr>
          <p:cxnSp>
            <p:nvCxnSpPr>
              <p:cNvPr id="24" name="Connector: Elbow 22">
                <a:extLst>
                  <a:ext uri="{FF2B5EF4-FFF2-40B4-BE49-F238E27FC236}">
                    <a16:creationId xmlns:a16="http://schemas.microsoft.com/office/drawing/2014/main" id="{07DAE5AE-CBEC-4FA8-B693-B26552E477F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5400000" flipH="1" flipV="1">
                <a:off x="5362708" y="5662288"/>
                <a:ext cx="679683" cy="1094156"/>
              </a:xfrm>
              <a:prstGeom prst="bentConnector3">
                <a:avLst>
                  <a:gd name="adj1" fmla="val 50000"/>
                </a:avLst>
              </a:prstGeom>
              <a:ln>
                <a:solidFill>
                  <a:schemeClr val="tx1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6"/>
              </a:lnRef>
              <a:fillRef idx="0">
                <a:schemeClr val="accent6"/>
              </a:fillRef>
              <a:effectRef idx="0">
                <a:schemeClr val="accent6"/>
              </a:effectRef>
              <a:fontRef idx="minor">
                <a:schemeClr val="tx1"/>
              </a:fontRef>
            </p:style>
          </p:cxnSp>
          <p:cxnSp>
            <p:nvCxnSpPr>
              <p:cNvPr id="25" name="Connector: Elbow 23">
                <a:extLst>
                  <a:ext uri="{FF2B5EF4-FFF2-40B4-BE49-F238E27FC236}">
                    <a16:creationId xmlns:a16="http://schemas.microsoft.com/office/drawing/2014/main" id="{B4CF7297-4DA3-497F-B46D-D3D1F9D932F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6200000" flipH="1">
                <a:off x="6456864" y="5662289"/>
                <a:ext cx="679683" cy="1094156"/>
              </a:xfrm>
              <a:prstGeom prst="bentConnector3">
                <a:avLst>
                  <a:gd name="adj1" fmla="val 50000"/>
                </a:avLst>
              </a:prstGeom>
              <a:ln>
                <a:solidFill>
                  <a:schemeClr val="tx1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6"/>
              </a:lnRef>
              <a:fillRef idx="0">
                <a:schemeClr val="accent6"/>
              </a:fillRef>
              <a:effectRef idx="0">
                <a:schemeClr val="accent6"/>
              </a:effectRef>
              <a:fontRef idx="minor">
                <a:schemeClr val="tx1"/>
              </a:fontRef>
            </p:style>
          </p:cxnSp>
        </p:grp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1A2E574-A0EF-4742-A9EE-4AAA45A8D078}"/>
                </a:ext>
              </a:extLst>
            </p:cNvPr>
            <p:cNvSpPr/>
            <p:nvPr/>
          </p:nvSpPr>
          <p:spPr>
            <a:xfrm>
              <a:off x="2045161" y="4410747"/>
              <a:ext cx="1592244" cy="617401"/>
            </a:xfrm>
            <a:prstGeom prst="rect">
              <a:avLst/>
            </a:prstGeom>
            <a:solidFill>
              <a:srgbClr val="3399FF"/>
            </a:solidFill>
            <a:ln>
              <a:solidFill>
                <a:srgbClr val="3399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392" tIns="36196" rIns="72392" bIns="3619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723903" fontAlgn="auto">
                <a:spcBef>
                  <a:spcPts val="0"/>
                </a:spcBef>
                <a:spcAft>
                  <a:spcPts val="0"/>
                </a:spcAft>
              </a:pPr>
              <a:r>
                <a:rPr lang="fr-FR" sz="1444" b="1" dirty="0">
                  <a:solidFill>
                    <a:prstClr val="white"/>
                  </a:solidFill>
                  <a:latin typeface="Calibri" panose="020F0502020204030204"/>
                </a:rPr>
                <a:t>Séjour &amp; Etablissement</a:t>
              </a: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35C03CF-8210-4895-AAB2-D522C350DACF}"/>
                </a:ext>
              </a:extLst>
            </p:cNvPr>
            <p:cNvSpPr/>
            <p:nvPr/>
          </p:nvSpPr>
          <p:spPr>
            <a:xfrm>
              <a:off x="261053" y="4410747"/>
              <a:ext cx="1592244" cy="617401"/>
            </a:xfrm>
            <a:prstGeom prst="rect">
              <a:avLst/>
            </a:prstGeom>
            <a:solidFill>
              <a:srgbClr val="3399FF"/>
            </a:solidFill>
            <a:ln>
              <a:solidFill>
                <a:srgbClr val="3399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392" tIns="36196" rIns="72392" bIns="3619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723903" fontAlgn="auto">
                <a:spcBef>
                  <a:spcPts val="0"/>
                </a:spcBef>
                <a:spcAft>
                  <a:spcPts val="0"/>
                </a:spcAft>
              </a:pPr>
              <a:r>
                <a:rPr lang="fr-FR" sz="1444" b="1" dirty="0">
                  <a:solidFill>
                    <a:prstClr val="white"/>
                  </a:solidFill>
                  <a:latin typeface="Calibri" panose="020F0502020204030204"/>
                </a:rPr>
                <a:t>Etat civil</a:t>
              </a: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6552B03-67D9-4899-BE77-F5CAFED4CEA0}"/>
                </a:ext>
              </a:extLst>
            </p:cNvPr>
            <p:cNvSpPr/>
            <p:nvPr/>
          </p:nvSpPr>
          <p:spPr>
            <a:xfrm>
              <a:off x="3829269" y="4410747"/>
              <a:ext cx="1592244" cy="617401"/>
            </a:xfrm>
            <a:prstGeom prst="rect">
              <a:avLst/>
            </a:prstGeom>
            <a:solidFill>
              <a:srgbClr val="3399FF"/>
            </a:solidFill>
            <a:ln>
              <a:solidFill>
                <a:srgbClr val="3399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392" tIns="36196" rIns="72392" bIns="3619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723903" fontAlgn="auto">
                <a:spcBef>
                  <a:spcPts val="0"/>
                </a:spcBef>
                <a:spcAft>
                  <a:spcPts val="0"/>
                </a:spcAft>
              </a:pPr>
              <a:r>
                <a:rPr lang="fr-FR" sz="1444" b="1" dirty="0">
                  <a:solidFill>
                    <a:prstClr val="white"/>
                  </a:solidFill>
                  <a:latin typeface="Calibri" panose="020F0502020204030204"/>
                </a:rPr>
                <a:t>Intégration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5800843B-B278-43C0-8EC6-17154F838164}"/>
                </a:ext>
              </a:extLst>
            </p:cNvPr>
            <p:cNvSpPr/>
            <p:nvPr/>
          </p:nvSpPr>
          <p:spPr>
            <a:xfrm>
              <a:off x="5613377" y="4410747"/>
              <a:ext cx="1592244" cy="617401"/>
            </a:xfrm>
            <a:prstGeom prst="rect">
              <a:avLst/>
            </a:prstGeom>
            <a:solidFill>
              <a:srgbClr val="3399FF"/>
            </a:solidFill>
            <a:ln>
              <a:solidFill>
                <a:srgbClr val="3399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392" tIns="36196" rIns="72392" bIns="3619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723903" fontAlgn="auto">
                <a:spcBef>
                  <a:spcPts val="0"/>
                </a:spcBef>
                <a:spcAft>
                  <a:spcPts val="0"/>
                </a:spcAft>
              </a:pPr>
              <a:r>
                <a:rPr lang="fr-FR" sz="1444" b="1" dirty="0">
                  <a:solidFill>
                    <a:prstClr val="white"/>
                  </a:solidFill>
                  <a:latin typeface="Calibri" panose="020F0502020204030204"/>
                </a:rPr>
                <a:t>Centre de </a:t>
              </a:r>
            </a:p>
            <a:p>
              <a:pPr algn="ctr" defTabSz="723903" fontAlgn="auto">
                <a:spcBef>
                  <a:spcPts val="0"/>
                </a:spcBef>
                <a:spcAft>
                  <a:spcPts val="0"/>
                </a:spcAft>
              </a:pPr>
              <a:r>
                <a:rPr lang="fr-FR" sz="1444" b="1" dirty="0">
                  <a:solidFill>
                    <a:prstClr val="white"/>
                  </a:solidFill>
                  <a:latin typeface="Calibri" panose="020F0502020204030204"/>
                </a:rPr>
                <a:t>Documents d’identité</a:t>
              </a: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B39C44B-8F5C-4253-ACFA-6337FCF2D47F}"/>
                </a:ext>
              </a:extLst>
            </p:cNvPr>
            <p:cNvSpPr/>
            <p:nvPr/>
          </p:nvSpPr>
          <p:spPr>
            <a:xfrm>
              <a:off x="7397486" y="4410747"/>
              <a:ext cx="1592244" cy="617401"/>
            </a:xfrm>
            <a:prstGeom prst="rect">
              <a:avLst/>
            </a:prstGeom>
            <a:solidFill>
              <a:srgbClr val="3399FF"/>
            </a:solidFill>
            <a:ln>
              <a:solidFill>
                <a:srgbClr val="3399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392" tIns="36196" rIns="72392" bIns="3619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723903" fontAlgn="auto">
                <a:spcBef>
                  <a:spcPts val="0"/>
                </a:spcBef>
                <a:spcAft>
                  <a:spcPts val="0"/>
                </a:spcAft>
              </a:pPr>
              <a:r>
                <a:rPr lang="fr-FR" sz="1444" b="1" dirty="0">
                  <a:solidFill>
                    <a:prstClr val="white"/>
                  </a:solidFill>
                  <a:latin typeface="Calibri" panose="020F0502020204030204"/>
                </a:rPr>
                <a:t>Asile &amp; Départs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5DCE350-5E07-485F-948F-4FE3C17EA764}"/>
                </a:ext>
              </a:extLst>
            </p:cNvPr>
            <p:cNvSpPr/>
            <p:nvPr/>
          </p:nvSpPr>
          <p:spPr>
            <a:xfrm>
              <a:off x="5089534" y="2913193"/>
              <a:ext cx="1592244" cy="449914"/>
            </a:xfrm>
            <a:prstGeom prst="rect">
              <a:avLst/>
            </a:prstGeom>
            <a:solidFill>
              <a:srgbClr val="3399FF"/>
            </a:solidFill>
            <a:ln>
              <a:solidFill>
                <a:srgbClr val="3399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392" tIns="36196" rIns="72392" bIns="3619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723903" fontAlgn="auto">
                <a:spcBef>
                  <a:spcPts val="0"/>
                </a:spcBef>
                <a:spcAft>
                  <a:spcPts val="0"/>
                </a:spcAft>
              </a:pPr>
              <a:r>
                <a:rPr lang="fr-FR" sz="1444" b="1" dirty="0">
                  <a:solidFill>
                    <a:prstClr val="white"/>
                  </a:solidFill>
                  <a:latin typeface="Calibri" panose="020F0502020204030204"/>
                </a:rPr>
                <a:t>Ressources &amp; Administration</a:t>
              </a: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1E2BD9C-9E12-4669-8837-152BCEC460FB}"/>
                </a:ext>
              </a:extLst>
            </p:cNvPr>
            <p:cNvSpPr/>
            <p:nvPr/>
          </p:nvSpPr>
          <p:spPr>
            <a:xfrm>
              <a:off x="2598683" y="2574572"/>
              <a:ext cx="1592244" cy="449914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392" tIns="36196" rIns="72392" bIns="3619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723903" fontAlgn="auto">
                <a:spcBef>
                  <a:spcPts val="0"/>
                </a:spcBef>
                <a:spcAft>
                  <a:spcPts val="0"/>
                </a:spcAft>
              </a:pPr>
              <a:r>
                <a:rPr lang="fr-FR" sz="1444" b="1" dirty="0">
                  <a:solidFill>
                    <a:schemeClr val="bg1"/>
                  </a:solidFill>
                  <a:latin typeface="Calibri" panose="020F0502020204030204"/>
                </a:rPr>
                <a:t>Adjoint(e)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0F2D964-7F5E-46D9-A0DA-4435B0D085B6}"/>
                </a:ext>
              </a:extLst>
            </p:cNvPr>
            <p:cNvSpPr/>
            <p:nvPr/>
          </p:nvSpPr>
          <p:spPr>
            <a:xfrm>
              <a:off x="3826325" y="1414301"/>
              <a:ext cx="1592244" cy="807304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392" tIns="36196" rIns="72392" bIns="3619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723903" fontAlgn="auto">
                <a:spcBef>
                  <a:spcPts val="0"/>
                </a:spcBef>
                <a:spcAft>
                  <a:spcPts val="0"/>
                </a:spcAft>
              </a:pPr>
              <a:r>
                <a:rPr lang="fr-FR" sz="1444" b="1" dirty="0">
                  <a:solidFill>
                    <a:prstClr val="white"/>
                  </a:solidFill>
                  <a:latin typeface="Calibri" panose="020F0502020204030204"/>
                </a:rPr>
                <a:t>Chef(</a:t>
              </a:r>
              <a:r>
                <a:rPr lang="fr-FR" sz="1444" b="1" dirty="0" err="1">
                  <a:solidFill>
                    <a:prstClr val="white"/>
                  </a:solidFill>
                  <a:latin typeface="Calibri" panose="020F0502020204030204"/>
                </a:rPr>
                <a:t>fe</a:t>
              </a:r>
              <a:r>
                <a:rPr lang="fr-FR" sz="1444" b="1" dirty="0">
                  <a:solidFill>
                    <a:prstClr val="white"/>
                  </a:solidFill>
                  <a:latin typeface="Calibri" panose="020F0502020204030204"/>
                </a:rPr>
                <a:t>) de service</a:t>
              </a:r>
            </a:p>
          </p:txBody>
        </p:sp>
        <p:cxnSp>
          <p:nvCxnSpPr>
            <p:cNvPr id="16" name="Connector: Elbow 14">
              <a:extLst>
                <a:ext uri="{FF2B5EF4-FFF2-40B4-BE49-F238E27FC236}">
                  <a16:creationId xmlns:a16="http://schemas.microsoft.com/office/drawing/2014/main" id="{9ED199D5-7254-46E9-8170-9DA6F3D1A237}"/>
                </a:ext>
              </a:extLst>
            </p:cNvPr>
            <p:cNvCxnSpPr>
              <a:cxnSpLocks/>
              <a:stCxn id="13" idx="1"/>
              <a:endCxn id="15" idx="2"/>
            </p:cNvCxnSpPr>
            <p:nvPr/>
          </p:nvCxnSpPr>
          <p:spPr bwMode="auto">
            <a:xfrm rot="10800000">
              <a:off x="4622447" y="2221606"/>
              <a:ext cx="467087" cy="916545"/>
            </a:xfrm>
            <a:prstGeom prst="bentConnector2">
              <a:avLst/>
            </a:prstGeom>
            <a:ln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17" name="Connector: Elbow 15">
              <a:extLst>
                <a:ext uri="{FF2B5EF4-FFF2-40B4-BE49-F238E27FC236}">
                  <a16:creationId xmlns:a16="http://schemas.microsoft.com/office/drawing/2014/main" id="{1D4F14C5-B08A-4BD4-BCD3-2040BECB8888}"/>
                </a:ext>
              </a:extLst>
            </p:cNvPr>
            <p:cNvCxnSpPr>
              <a:cxnSpLocks/>
              <a:stCxn id="14" idx="3"/>
              <a:endCxn id="15" idx="2"/>
            </p:cNvCxnSpPr>
            <p:nvPr/>
          </p:nvCxnSpPr>
          <p:spPr bwMode="auto">
            <a:xfrm flipV="1">
              <a:off x="4190927" y="2221606"/>
              <a:ext cx="431521" cy="577924"/>
            </a:xfrm>
            <a:prstGeom prst="bentConnector2">
              <a:avLst/>
            </a:prstGeom>
            <a:ln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18" name="Connector: Elbow 16">
              <a:extLst>
                <a:ext uri="{FF2B5EF4-FFF2-40B4-BE49-F238E27FC236}">
                  <a16:creationId xmlns:a16="http://schemas.microsoft.com/office/drawing/2014/main" id="{3095BEC5-E997-4E2D-BF78-251CF61BC318}"/>
                </a:ext>
              </a:extLst>
            </p:cNvPr>
            <p:cNvCxnSpPr>
              <a:cxnSpLocks/>
              <a:stCxn id="12" idx="0"/>
              <a:endCxn id="9" idx="0"/>
            </p:cNvCxnSpPr>
            <p:nvPr/>
          </p:nvCxnSpPr>
          <p:spPr bwMode="auto">
            <a:xfrm rot="16200000" flipV="1">
              <a:off x="4625392" y="842532"/>
              <a:ext cx="11463" cy="7136432"/>
            </a:xfrm>
            <a:prstGeom prst="bentConnector3">
              <a:avLst>
                <a:gd name="adj1" fmla="val 1800000"/>
              </a:avLst>
            </a:prstGeom>
            <a:ln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19" name="Straight Connector 17">
              <a:extLst>
                <a:ext uri="{FF2B5EF4-FFF2-40B4-BE49-F238E27FC236}">
                  <a16:creationId xmlns:a16="http://schemas.microsoft.com/office/drawing/2014/main" id="{E156CAE4-9CF8-4993-BA9A-3E78AC1CA733}"/>
                </a:ext>
              </a:extLst>
            </p:cNvPr>
            <p:cNvCxnSpPr>
              <a:cxnSpLocks/>
              <a:stCxn id="10" idx="0"/>
              <a:endCxn id="15" idx="2"/>
            </p:cNvCxnSpPr>
            <p:nvPr/>
          </p:nvCxnSpPr>
          <p:spPr bwMode="auto">
            <a:xfrm flipH="1" flipV="1">
              <a:off x="4622448" y="2221605"/>
              <a:ext cx="2943" cy="2189142"/>
            </a:xfrm>
            <a:prstGeom prst="line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396037FE-685E-4898-AC21-2C8A401395CB}"/>
                </a:ext>
              </a:extLst>
            </p:cNvPr>
            <p:cNvSpPr/>
            <p:nvPr/>
          </p:nvSpPr>
          <p:spPr>
            <a:xfrm>
              <a:off x="1004010" y="5552521"/>
              <a:ext cx="1696727" cy="449914"/>
            </a:xfrm>
            <a:prstGeom prst="rect">
              <a:avLst/>
            </a:prstGeom>
            <a:solidFill>
              <a:srgbClr val="3399FF"/>
            </a:solidFill>
            <a:ln>
              <a:solidFill>
                <a:srgbClr val="3399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392" tIns="36196" rIns="72392" bIns="3619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723903" fontAlgn="auto">
                <a:spcBef>
                  <a:spcPts val="0"/>
                </a:spcBef>
                <a:spcAft>
                  <a:spcPts val="0"/>
                </a:spcAft>
              </a:pPr>
              <a:r>
                <a:rPr lang="fr-FR" sz="1444" b="1" dirty="0">
                  <a:solidFill>
                    <a:prstClr val="white"/>
                  </a:solidFill>
                  <a:latin typeface="Calibri" panose="020F0502020204030204"/>
                </a:rPr>
                <a:t>Production</a:t>
              </a: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00ADBD22-97B2-4771-A3C2-7250F68A6484}"/>
                </a:ext>
              </a:extLst>
            </p:cNvPr>
            <p:cNvSpPr/>
            <p:nvPr/>
          </p:nvSpPr>
          <p:spPr>
            <a:xfrm>
              <a:off x="2977962" y="5552521"/>
              <a:ext cx="1696727" cy="449914"/>
            </a:xfrm>
            <a:prstGeom prst="rect">
              <a:avLst/>
            </a:prstGeom>
            <a:solidFill>
              <a:srgbClr val="3399FF"/>
            </a:solidFill>
            <a:ln>
              <a:solidFill>
                <a:srgbClr val="3399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392" tIns="36196" rIns="72392" bIns="3619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723903" fontAlgn="auto">
                <a:spcBef>
                  <a:spcPts val="0"/>
                </a:spcBef>
                <a:spcAft>
                  <a:spcPts val="0"/>
                </a:spcAft>
              </a:pPr>
              <a:r>
                <a:rPr lang="fr-FR" sz="1444" b="1" dirty="0">
                  <a:solidFill>
                    <a:prstClr val="white"/>
                  </a:solidFill>
                  <a:latin typeface="Calibri" panose="020F0502020204030204"/>
                </a:rPr>
                <a:t>Instruction</a:t>
              </a: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5AD42493-4549-43BE-AEBE-8987B2FD5887}"/>
                </a:ext>
              </a:extLst>
            </p:cNvPr>
            <p:cNvSpPr/>
            <p:nvPr/>
          </p:nvSpPr>
          <p:spPr>
            <a:xfrm>
              <a:off x="7056830" y="2913193"/>
              <a:ext cx="1592244" cy="449914"/>
            </a:xfrm>
            <a:prstGeom prst="rect">
              <a:avLst/>
            </a:prstGeom>
            <a:solidFill>
              <a:srgbClr val="3399FF"/>
            </a:solidFill>
            <a:ln>
              <a:solidFill>
                <a:srgbClr val="3399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392" tIns="36196" rIns="72392" bIns="3619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723903" fontAlgn="auto">
                <a:spcBef>
                  <a:spcPts val="0"/>
                </a:spcBef>
                <a:spcAft>
                  <a:spcPts val="0"/>
                </a:spcAft>
              </a:pPr>
              <a:r>
                <a:rPr lang="fr-FR" sz="1444" b="1" dirty="0">
                  <a:solidFill>
                    <a:prstClr val="white"/>
                  </a:solidFill>
                  <a:latin typeface="Calibri" panose="020F0502020204030204"/>
                </a:rPr>
                <a:t>Harmonisation des registres BDR</a:t>
              </a:r>
            </a:p>
          </p:txBody>
        </p:sp>
        <p:cxnSp>
          <p:nvCxnSpPr>
            <p:cNvPr id="23" name="Straight Connector 21">
              <a:extLst>
                <a:ext uri="{FF2B5EF4-FFF2-40B4-BE49-F238E27FC236}">
                  <a16:creationId xmlns:a16="http://schemas.microsoft.com/office/drawing/2014/main" id="{E665B600-68A6-4364-9897-29609C5825E3}"/>
                </a:ext>
              </a:extLst>
            </p:cNvPr>
            <p:cNvCxnSpPr>
              <a:stCxn id="22" idx="1"/>
              <a:endCxn id="13" idx="3"/>
            </p:cNvCxnSpPr>
            <p:nvPr/>
          </p:nvCxnSpPr>
          <p:spPr bwMode="auto">
            <a:xfrm flipH="1">
              <a:off x="6681779" y="3138150"/>
              <a:ext cx="375052" cy="0"/>
            </a:xfrm>
            <a:prstGeom prst="line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7293028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/>
              <a:t>LAUFENDE PROJEKTE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H" sz="1800" b="1" dirty="0"/>
              <a:t>E-</a:t>
            </a:r>
            <a:r>
              <a:rPr lang="fr-CH" sz="1800" b="1" dirty="0" err="1"/>
              <a:t>Umzug</a:t>
            </a:r>
            <a:endParaRPr lang="fr-CH" sz="1800" b="1" dirty="0"/>
          </a:p>
          <a:p>
            <a:pPr marL="0" indent="0">
              <a:buNone/>
            </a:pPr>
            <a:r>
              <a:rPr lang="fr-CH" sz="1800" b="1" dirty="0"/>
              <a:t>	</a:t>
            </a:r>
            <a:r>
              <a:rPr lang="fr-CH" sz="1600" dirty="0" err="1"/>
              <a:t>Umzug</a:t>
            </a:r>
            <a:r>
              <a:rPr lang="fr-CH" sz="1600" dirty="0"/>
              <a:t> in </a:t>
            </a:r>
            <a:r>
              <a:rPr lang="fr-CH" sz="1600" dirty="0" err="1"/>
              <a:t>elektronischer</a:t>
            </a:r>
            <a:r>
              <a:rPr lang="fr-CH" sz="1600" dirty="0"/>
              <a:t> </a:t>
            </a:r>
            <a:r>
              <a:rPr lang="fr-CH" sz="1600" dirty="0" err="1"/>
              <a:t>Form</a:t>
            </a:r>
            <a:r>
              <a:rPr lang="fr-CH" sz="1600" dirty="0"/>
              <a:t>, </a:t>
            </a:r>
            <a:r>
              <a:rPr lang="fr-CH" sz="1600" dirty="0" err="1"/>
              <a:t>sprich</a:t>
            </a:r>
            <a:r>
              <a:rPr lang="fr-CH" sz="1600" dirty="0"/>
              <a:t> </a:t>
            </a:r>
            <a:r>
              <a:rPr lang="fr-CH" sz="1600" dirty="0" err="1"/>
              <a:t>das</a:t>
            </a:r>
            <a:r>
              <a:rPr lang="fr-CH" sz="1600" dirty="0"/>
              <a:t> An- </a:t>
            </a:r>
            <a:r>
              <a:rPr lang="fr-CH" sz="1600" dirty="0" err="1"/>
              <a:t>und</a:t>
            </a:r>
            <a:r>
              <a:rPr lang="fr-CH" sz="1600" dirty="0"/>
              <a:t> </a:t>
            </a:r>
            <a:r>
              <a:rPr lang="fr-CH" sz="1600" dirty="0" err="1"/>
              <a:t>Abmelden</a:t>
            </a:r>
            <a:r>
              <a:rPr lang="fr-CH" sz="1600" dirty="0"/>
              <a:t> </a:t>
            </a:r>
            <a:r>
              <a:rPr lang="fr-CH" sz="1600" dirty="0" err="1"/>
              <a:t>bei</a:t>
            </a:r>
            <a:r>
              <a:rPr lang="fr-CH" sz="1600" dirty="0"/>
              <a:t> der 	</a:t>
            </a:r>
            <a:r>
              <a:rPr lang="fr-CH" sz="1600" dirty="0" err="1"/>
              <a:t>Wohngemeinde</a:t>
            </a:r>
            <a:r>
              <a:rPr lang="fr-CH" sz="1600" dirty="0"/>
              <a:t> </a:t>
            </a:r>
            <a:r>
              <a:rPr lang="fr-CH" sz="1600" dirty="0" err="1"/>
              <a:t>auf</a:t>
            </a:r>
            <a:r>
              <a:rPr lang="fr-CH" sz="1600" dirty="0"/>
              <a:t> </a:t>
            </a:r>
            <a:r>
              <a:rPr lang="fr-CH" sz="1600" dirty="0" err="1"/>
              <a:t>dem</a:t>
            </a:r>
            <a:r>
              <a:rPr lang="fr-CH" sz="1600" dirty="0"/>
              <a:t> </a:t>
            </a:r>
            <a:r>
              <a:rPr lang="fr-CH" sz="1600" dirty="0" err="1"/>
              <a:t>digitalen</a:t>
            </a:r>
            <a:r>
              <a:rPr lang="fr-CH" sz="1600" dirty="0"/>
              <a:t> </a:t>
            </a:r>
            <a:r>
              <a:rPr lang="fr-CH" sz="1600" dirty="0" err="1"/>
              <a:t>Weg</a:t>
            </a:r>
            <a:r>
              <a:rPr lang="fr-CH" sz="1600" dirty="0"/>
              <a:t> </a:t>
            </a:r>
            <a:r>
              <a:rPr lang="fr-CH" sz="1600" dirty="0" err="1"/>
              <a:t>machen</a:t>
            </a:r>
            <a:endParaRPr lang="fr-CH" sz="1600" dirty="0"/>
          </a:p>
          <a:p>
            <a:r>
              <a:rPr lang="fr-CH" sz="1800" b="1" dirty="0"/>
              <a:t>PA-19</a:t>
            </a:r>
          </a:p>
          <a:p>
            <a:pPr marL="0" indent="0">
              <a:buNone/>
            </a:pPr>
            <a:r>
              <a:rPr lang="fr-CH" dirty="0"/>
              <a:t>	</a:t>
            </a:r>
            <a:r>
              <a:rPr lang="fr-CH" sz="1600" dirty="0"/>
              <a:t>Permis </a:t>
            </a:r>
            <a:r>
              <a:rPr lang="fr-CH" sz="1600" dirty="0" err="1"/>
              <a:t>im</a:t>
            </a:r>
            <a:r>
              <a:rPr lang="fr-CH" sz="1600" dirty="0"/>
              <a:t> </a:t>
            </a:r>
            <a:r>
              <a:rPr lang="fr-CH" sz="1600" dirty="0" err="1"/>
              <a:t>Kreditkartenformat</a:t>
            </a:r>
            <a:r>
              <a:rPr lang="fr-CH" sz="1600" dirty="0"/>
              <a:t> </a:t>
            </a:r>
            <a:r>
              <a:rPr lang="fr-CH" sz="1600" dirty="0" err="1"/>
              <a:t>für</a:t>
            </a:r>
            <a:r>
              <a:rPr lang="fr-CH" sz="1600" dirty="0"/>
              <a:t> EU/EFTA, </a:t>
            </a:r>
            <a:r>
              <a:rPr lang="fr-CH" sz="1600" dirty="0" err="1"/>
              <a:t>nicht</a:t>
            </a:r>
            <a:r>
              <a:rPr lang="fr-CH" sz="1600" dirty="0"/>
              <a:t> mehr </a:t>
            </a:r>
            <a:r>
              <a:rPr lang="fr-CH" sz="1600"/>
              <a:t>Papierform</a:t>
            </a:r>
            <a:endParaRPr lang="fr-CH" sz="1600" dirty="0"/>
          </a:p>
          <a:p>
            <a:pPr marL="0" indent="0">
              <a:buNone/>
            </a:pPr>
            <a:r>
              <a:rPr lang="fr-CH" sz="1600" dirty="0"/>
              <a:t>	</a:t>
            </a:r>
            <a:r>
              <a:rPr lang="fr-CH" sz="1600" dirty="0" err="1"/>
              <a:t>Frist</a:t>
            </a:r>
            <a:r>
              <a:rPr lang="fr-CH" sz="1600" dirty="0"/>
              <a:t>: 30. Juni 2021</a:t>
            </a:r>
          </a:p>
          <a:p>
            <a:pPr marL="0" indent="0">
              <a:buNone/>
            </a:pPr>
            <a:r>
              <a:rPr lang="fr-CH" sz="1600" dirty="0"/>
              <a:t>	</a:t>
            </a:r>
            <a:r>
              <a:rPr lang="fr-CH" sz="1600" dirty="0" err="1"/>
              <a:t>Änderung</a:t>
            </a:r>
            <a:r>
              <a:rPr lang="fr-CH" sz="1600" dirty="0"/>
              <a:t> des </a:t>
            </a:r>
            <a:r>
              <a:rPr lang="fr-CH" sz="1600" dirty="0" err="1"/>
              <a:t>Ablaufs</a:t>
            </a:r>
            <a:r>
              <a:rPr lang="fr-CH" sz="1600" dirty="0"/>
              <a:t> (Permis </a:t>
            </a:r>
            <a:r>
              <a:rPr lang="fr-CH" sz="1600" dirty="0" err="1"/>
              <a:t>direkt</a:t>
            </a:r>
            <a:r>
              <a:rPr lang="fr-CH" sz="1600" dirty="0"/>
              <a:t> an die Person </a:t>
            </a:r>
            <a:r>
              <a:rPr lang="fr-CH" sz="1600" dirty="0" err="1"/>
              <a:t>geschickt</a:t>
            </a:r>
            <a:r>
              <a:rPr lang="fr-CH" sz="1600" dirty="0"/>
              <a:t>)</a:t>
            </a:r>
          </a:p>
          <a:p>
            <a:pPr marL="0" indent="0">
              <a:buNone/>
            </a:pPr>
            <a:r>
              <a:rPr lang="fr-CH" sz="1600" dirty="0"/>
              <a:t>	</a:t>
            </a:r>
            <a:r>
              <a:rPr lang="fr-CH" sz="1600" dirty="0" err="1"/>
              <a:t>Änderung</a:t>
            </a:r>
            <a:r>
              <a:rPr lang="fr-CH" sz="1600" dirty="0"/>
              <a:t> der </a:t>
            </a:r>
            <a:r>
              <a:rPr lang="fr-CH" sz="1600" dirty="0" err="1"/>
              <a:t>Gebührenverordnungen</a:t>
            </a:r>
            <a:r>
              <a:rPr lang="fr-CH" sz="1600" dirty="0"/>
              <a:t> (VZAE, </a:t>
            </a:r>
            <a:r>
              <a:rPr lang="fr-CH" sz="1600" dirty="0" err="1"/>
              <a:t>GebV</a:t>
            </a:r>
            <a:r>
              <a:rPr lang="fr-CH" sz="1600" dirty="0"/>
              <a:t>-AIG, AsylV1)</a:t>
            </a:r>
          </a:p>
          <a:p>
            <a:r>
              <a:rPr lang="fr-CH" sz="1800" b="1" dirty="0" err="1"/>
              <a:t>Dezentralisierung</a:t>
            </a:r>
            <a:r>
              <a:rPr lang="fr-CH" sz="1800" b="1" dirty="0"/>
              <a:t> des </a:t>
            </a:r>
            <a:r>
              <a:rPr lang="fr-CH" sz="1800" b="1" dirty="0" err="1"/>
              <a:t>Passebüros</a:t>
            </a:r>
            <a:r>
              <a:rPr lang="fr-CH" sz="1800" b="1" dirty="0"/>
              <a:t> (</a:t>
            </a:r>
            <a:r>
              <a:rPr lang="fr-CH" sz="1800" b="1" dirty="0" err="1"/>
              <a:t>Projekt</a:t>
            </a:r>
            <a:r>
              <a:rPr lang="fr-CH" sz="1800" b="1" dirty="0"/>
              <a:t> </a:t>
            </a:r>
            <a:r>
              <a:rPr lang="fr-CH" sz="1800" b="1" dirty="0" err="1"/>
              <a:t>ist</a:t>
            </a:r>
            <a:r>
              <a:rPr lang="fr-CH" sz="1800" b="1" dirty="0"/>
              <a:t> mit PA-19 </a:t>
            </a:r>
            <a:r>
              <a:rPr lang="fr-CH" sz="1800" b="1" dirty="0" err="1"/>
              <a:t>verbunden</a:t>
            </a:r>
            <a:r>
              <a:rPr lang="fr-CH" sz="1800" b="1" dirty="0"/>
              <a:t>)</a:t>
            </a:r>
          </a:p>
          <a:p>
            <a:pPr marL="0" indent="0">
              <a:buNone/>
            </a:pPr>
            <a:r>
              <a:rPr lang="fr-CH" dirty="0"/>
              <a:t>	</a:t>
            </a:r>
            <a:r>
              <a:rPr lang="fr-CH" sz="1600" dirty="0"/>
              <a:t>PA-19, </a:t>
            </a:r>
            <a:r>
              <a:rPr lang="fr-CH" sz="1600" dirty="0" err="1"/>
              <a:t>zwischen</a:t>
            </a:r>
            <a:r>
              <a:rPr lang="fr-CH" sz="1600" dirty="0"/>
              <a:t> </a:t>
            </a:r>
            <a:r>
              <a:rPr lang="de-CH" sz="1600" dirty="0"/>
              <a:t>zwischen 40’000 und 50’000 zusätzliche Datenerfassungen</a:t>
            </a:r>
            <a:endParaRPr lang="fr-CH" sz="1600" dirty="0"/>
          </a:p>
          <a:p>
            <a:pPr marL="0" indent="0">
              <a:buNone/>
            </a:pPr>
            <a:r>
              <a:rPr lang="fr-CH" sz="1600" dirty="0"/>
              <a:t>	</a:t>
            </a:r>
            <a:r>
              <a:rPr lang="fr-CH" sz="1600" dirty="0" err="1"/>
              <a:t>Passbüro</a:t>
            </a:r>
            <a:r>
              <a:rPr lang="fr-CH" sz="1600" dirty="0"/>
              <a:t> in </a:t>
            </a:r>
            <a:r>
              <a:rPr lang="fr-CH" sz="1600" dirty="0" err="1"/>
              <a:t>Sitten</a:t>
            </a:r>
            <a:r>
              <a:rPr lang="fr-CH" sz="1600" dirty="0"/>
              <a:t>, </a:t>
            </a:r>
            <a:r>
              <a:rPr lang="fr-CH" sz="1600" dirty="0" err="1"/>
              <a:t>zu</a:t>
            </a:r>
            <a:r>
              <a:rPr lang="fr-CH" sz="1600" dirty="0"/>
              <a:t> </a:t>
            </a:r>
            <a:r>
              <a:rPr lang="fr-CH" sz="1600" dirty="0" err="1"/>
              <a:t>klein</a:t>
            </a:r>
            <a:r>
              <a:rPr lang="fr-CH" sz="1600" dirty="0"/>
              <a:t> </a:t>
            </a:r>
            <a:r>
              <a:rPr lang="fr-CH" sz="1600" dirty="0" err="1"/>
              <a:t>und</a:t>
            </a:r>
            <a:r>
              <a:rPr lang="fr-CH" sz="1600" dirty="0"/>
              <a:t> </a:t>
            </a:r>
            <a:r>
              <a:rPr lang="fr-CH" sz="1600" dirty="0" err="1"/>
              <a:t>ein</a:t>
            </a:r>
            <a:r>
              <a:rPr lang="fr-CH" sz="1600" dirty="0"/>
              <a:t> </a:t>
            </a:r>
            <a:r>
              <a:rPr lang="fr-CH" sz="1600" dirty="0" err="1"/>
              <a:t>Bedarf</a:t>
            </a:r>
            <a:r>
              <a:rPr lang="fr-CH" sz="1600" dirty="0"/>
              <a:t> an </a:t>
            </a:r>
            <a:r>
              <a:rPr lang="fr-CH" sz="1600" dirty="0" err="1"/>
              <a:t>architektonischen</a:t>
            </a:r>
            <a:r>
              <a:rPr lang="fr-CH" sz="1600" dirty="0"/>
              <a:t> </a:t>
            </a:r>
            <a:r>
              <a:rPr lang="fr-CH" sz="1600" dirty="0" err="1"/>
              <a:t>Verbesserungen</a:t>
            </a:r>
            <a:r>
              <a:rPr lang="fr-CH" sz="1600" dirty="0"/>
              <a:t> 	</a:t>
            </a:r>
            <a:r>
              <a:rPr lang="fr-CH" sz="1600" dirty="0" err="1"/>
              <a:t>nötig</a:t>
            </a:r>
            <a:endParaRPr lang="fr-CH" sz="1600" dirty="0"/>
          </a:p>
          <a:p>
            <a:pPr>
              <a:spcBef>
                <a:spcPts val="300"/>
              </a:spcBef>
            </a:pPr>
            <a:r>
              <a:rPr lang="fr-CH" sz="1800" b="1" dirty="0" err="1"/>
              <a:t>Elektronische</a:t>
            </a:r>
            <a:r>
              <a:rPr lang="fr-CH" sz="1800" b="1" dirty="0"/>
              <a:t> </a:t>
            </a:r>
            <a:r>
              <a:rPr lang="fr-CH" sz="1800" b="1" dirty="0" err="1"/>
              <a:t>Aktenverwaltung</a:t>
            </a:r>
            <a:endParaRPr lang="fr-CH" sz="1800" b="1" dirty="0"/>
          </a:p>
          <a:p>
            <a:pPr marL="0" indent="0">
              <a:buNone/>
            </a:pPr>
            <a:r>
              <a:rPr lang="fr-CH" dirty="0"/>
              <a:t>	</a:t>
            </a:r>
            <a:r>
              <a:rPr lang="fr-CH" sz="1600" dirty="0" err="1"/>
              <a:t>Eine</a:t>
            </a:r>
            <a:r>
              <a:rPr lang="fr-CH" sz="1600" dirty="0"/>
              <a:t> </a:t>
            </a:r>
            <a:r>
              <a:rPr lang="fr-CH" sz="1600" dirty="0" err="1"/>
              <a:t>Arbeitsgruppe</a:t>
            </a:r>
            <a:r>
              <a:rPr lang="fr-CH" sz="1600" dirty="0"/>
              <a:t> </a:t>
            </a:r>
            <a:r>
              <a:rPr lang="fr-CH" sz="1600" dirty="0" err="1"/>
              <a:t>wurde</a:t>
            </a:r>
            <a:r>
              <a:rPr lang="fr-CH" sz="1600" dirty="0"/>
              <a:t> </a:t>
            </a:r>
            <a:r>
              <a:rPr lang="fr-CH" sz="1600" dirty="0" err="1"/>
              <a:t>ernannt</a:t>
            </a:r>
            <a:r>
              <a:rPr lang="fr-CH" sz="1600" dirty="0"/>
              <a:t>, </a:t>
            </a:r>
            <a:r>
              <a:rPr lang="fr-CH" sz="1600" dirty="0" err="1"/>
              <a:t>um</a:t>
            </a:r>
            <a:r>
              <a:rPr lang="fr-CH" sz="1600" dirty="0"/>
              <a:t> </a:t>
            </a:r>
            <a:r>
              <a:rPr lang="fr-CH" sz="1600" dirty="0" err="1"/>
              <a:t>das</a:t>
            </a:r>
            <a:r>
              <a:rPr lang="fr-CH" sz="1600" dirty="0"/>
              <a:t> </a:t>
            </a:r>
            <a:r>
              <a:rPr lang="fr-CH" sz="1600" dirty="0" err="1"/>
              <a:t>Pflichtenheft</a:t>
            </a:r>
            <a:r>
              <a:rPr lang="fr-CH" sz="1600" dirty="0"/>
              <a:t>/</a:t>
            </a:r>
            <a:r>
              <a:rPr lang="fr-CH" sz="1600" dirty="0" err="1"/>
              <a:t>Vorgaben</a:t>
            </a:r>
            <a:r>
              <a:rPr lang="fr-CH" sz="1600" dirty="0"/>
              <a:t> </a:t>
            </a:r>
            <a:r>
              <a:rPr lang="fr-CH" sz="1600" dirty="0" err="1"/>
              <a:t>auszuarbeiten</a:t>
            </a:r>
            <a:r>
              <a:rPr lang="fr-CH" sz="1600" dirty="0"/>
              <a:t> 	</a:t>
            </a:r>
            <a:r>
              <a:rPr lang="fr-CH" sz="1600" dirty="0" err="1"/>
              <a:t>und</a:t>
            </a:r>
            <a:r>
              <a:rPr lang="fr-CH" sz="1600" dirty="0"/>
              <a:t> </a:t>
            </a:r>
            <a:r>
              <a:rPr lang="fr-CH" sz="1600" dirty="0" err="1"/>
              <a:t>Vergabefahren</a:t>
            </a:r>
            <a:r>
              <a:rPr lang="fr-CH" sz="1600" dirty="0"/>
              <a:t> </a:t>
            </a:r>
            <a:r>
              <a:rPr lang="fr-CH" sz="1600" dirty="0" err="1"/>
              <a:t>einzuleiten</a:t>
            </a:r>
            <a:endParaRPr lang="fr-CH" sz="1600" dirty="0"/>
          </a:p>
          <a:p>
            <a:pPr marL="0" indent="0">
              <a:buNone/>
            </a:pPr>
            <a:r>
              <a:rPr lang="fr-CH" sz="1600" dirty="0"/>
              <a:t>	Timing: </a:t>
            </a:r>
            <a:r>
              <a:rPr lang="de-CH" sz="1600" dirty="0"/>
              <a:t>Auftragsvergabe im Januar oder Februar 2021, dann 6 Monate für die 	Umsetzung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8F8A691-6E9C-46C5-BBF6-C67CA81E9CA1}" type="slidenum">
              <a:rPr lang="fr-CH" altLang="fr-FR" smtClean="0"/>
              <a:pPr/>
              <a:t>5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1657509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/>
              <a:t>Diverse </a:t>
            </a:r>
            <a:r>
              <a:rPr lang="fr-CH" dirty="0" err="1"/>
              <a:t>Informationen</a:t>
            </a:r>
            <a:endParaRPr lang="fr-CH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8313" y="1125538"/>
            <a:ext cx="8424862" cy="5556250"/>
          </a:xfrm>
        </p:spPr>
        <p:txBody>
          <a:bodyPr/>
          <a:lstStyle/>
          <a:p>
            <a:r>
              <a:rPr lang="fr-CH" sz="1800" b="1" dirty="0" err="1"/>
              <a:t>Scannen</a:t>
            </a:r>
            <a:r>
              <a:rPr lang="fr-CH" sz="1800" b="1" dirty="0"/>
              <a:t> der Dossiers</a:t>
            </a:r>
          </a:p>
          <a:p>
            <a:pPr marL="0" indent="0">
              <a:buNone/>
            </a:pPr>
            <a:r>
              <a:rPr lang="fr-CH" dirty="0"/>
              <a:t>	</a:t>
            </a:r>
            <a:r>
              <a:rPr lang="fr-CH" sz="1600" dirty="0"/>
              <a:t>Start </a:t>
            </a:r>
            <a:r>
              <a:rPr lang="fr-CH" sz="1600" dirty="0" err="1"/>
              <a:t>erfolgte</a:t>
            </a:r>
            <a:r>
              <a:rPr lang="fr-CH" sz="1600" dirty="0"/>
              <a:t> </a:t>
            </a:r>
            <a:r>
              <a:rPr lang="fr-CH" sz="1600" dirty="0" err="1"/>
              <a:t>Mitte</a:t>
            </a:r>
            <a:r>
              <a:rPr lang="fr-CH" sz="1600" dirty="0"/>
              <a:t> Juni. Bis </a:t>
            </a:r>
            <a:r>
              <a:rPr lang="fr-CH" sz="1600" dirty="0" err="1"/>
              <a:t>heute</a:t>
            </a:r>
            <a:r>
              <a:rPr lang="fr-CH" sz="1600" dirty="0"/>
              <a:t>, 6010 Dossiers </a:t>
            </a:r>
            <a:r>
              <a:rPr lang="fr-CH" sz="1600" dirty="0" err="1"/>
              <a:t>gescannt</a:t>
            </a:r>
            <a:endParaRPr lang="fr-CH" sz="1600" dirty="0"/>
          </a:p>
          <a:p>
            <a:pPr marL="0" indent="0">
              <a:buNone/>
            </a:pPr>
            <a:r>
              <a:rPr lang="fr-CH" sz="1600" dirty="0"/>
              <a:t>	Dossiers </a:t>
            </a:r>
            <a:r>
              <a:rPr lang="fr-CH" sz="1600" dirty="0" err="1"/>
              <a:t>werden</a:t>
            </a:r>
            <a:r>
              <a:rPr lang="fr-CH" sz="1600" dirty="0"/>
              <a:t> </a:t>
            </a:r>
            <a:r>
              <a:rPr lang="fr-CH" sz="1600" dirty="0" err="1"/>
              <a:t>gescannt</a:t>
            </a:r>
            <a:r>
              <a:rPr lang="fr-CH" sz="1600" dirty="0"/>
              <a:t>, </a:t>
            </a:r>
            <a:r>
              <a:rPr lang="fr-CH" sz="1600" dirty="0" err="1"/>
              <a:t>nachdem</a:t>
            </a:r>
            <a:r>
              <a:rPr lang="fr-CH" sz="1600" dirty="0"/>
              <a:t> </a:t>
            </a:r>
            <a:r>
              <a:rPr lang="fr-CH" sz="1600" dirty="0" err="1"/>
              <a:t>sie</a:t>
            </a:r>
            <a:r>
              <a:rPr lang="fr-CH" sz="1600" dirty="0"/>
              <a:t> </a:t>
            </a:r>
            <a:r>
              <a:rPr lang="fr-CH" sz="1600" dirty="0" err="1"/>
              <a:t>bearbeitet</a:t>
            </a:r>
            <a:r>
              <a:rPr lang="fr-CH" sz="1600" dirty="0"/>
              <a:t> </a:t>
            </a:r>
            <a:r>
              <a:rPr lang="fr-CH" sz="1600" dirty="0" err="1"/>
              <a:t>wurden</a:t>
            </a:r>
            <a:endParaRPr lang="fr-CH" sz="1600" dirty="0"/>
          </a:p>
          <a:p>
            <a:pPr marL="0" indent="0">
              <a:buNone/>
            </a:pPr>
            <a:r>
              <a:rPr lang="fr-CH" sz="1600" dirty="0"/>
              <a:t>	«s» </a:t>
            </a:r>
            <a:r>
              <a:rPr lang="fr-CH" sz="1600" dirty="0" err="1"/>
              <a:t>hinter</a:t>
            </a:r>
            <a:r>
              <a:rPr lang="fr-CH" sz="1600" dirty="0"/>
              <a:t> der VS-Nr. der </a:t>
            </a:r>
            <a:r>
              <a:rPr lang="fr-CH" sz="1600" dirty="0" err="1"/>
              <a:t>Bewilligungen</a:t>
            </a:r>
            <a:endParaRPr lang="fr-CH" sz="1600" dirty="0"/>
          </a:p>
          <a:p>
            <a:r>
              <a:rPr lang="fr-CH" sz="1800" b="1" dirty="0" err="1"/>
              <a:t>Abschaffung</a:t>
            </a:r>
            <a:r>
              <a:rPr lang="fr-CH" sz="1800" b="1" dirty="0"/>
              <a:t> der VS-Nr.</a:t>
            </a:r>
          </a:p>
          <a:p>
            <a:r>
              <a:rPr lang="fr-CH" sz="1800" b="1" dirty="0" err="1"/>
              <a:t>Unterlagenliste</a:t>
            </a:r>
            <a:endParaRPr lang="fr-CH" sz="1800" b="1" dirty="0"/>
          </a:p>
          <a:p>
            <a:pPr marL="0" indent="0">
              <a:buNone/>
            </a:pPr>
            <a:r>
              <a:rPr lang="fr-CH" sz="1800" b="1" dirty="0"/>
              <a:t>	</a:t>
            </a:r>
            <a:r>
              <a:rPr lang="fr-CH" sz="1600" dirty="0"/>
              <a:t>1. </a:t>
            </a:r>
            <a:r>
              <a:rPr lang="fr-CH" sz="1600" dirty="0" err="1"/>
              <a:t>Oktober</a:t>
            </a:r>
            <a:r>
              <a:rPr lang="fr-CH" sz="1600" dirty="0"/>
              <a:t> </a:t>
            </a:r>
          </a:p>
          <a:p>
            <a:pPr marL="0" indent="0">
              <a:buNone/>
            </a:pPr>
            <a:r>
              <a:rPr lang="fr-CH" sz="1600" dirty="0"/>
              <a:t>	</a:t>
            </a:r>
            <a:r>
              <a:rPr lang="fr-CH" sz="1600" dirty="0" err="1"/>
              <a:t>Neuheiten</a:t>
            </a:r>
            <a:r>
              <a:rPr lang="fr-CH" sz="1600" dirty="0"/>
              <a:t>, ≠ Photo, ≠ </a:t>
            </a:r>
            <a:r>
              <a:rPr lang="fr-CH" sz="1600" dirty="0" err="1"/>
              <a:t>Originalpermis</a:t>
            </a:r>
            <a:endParaRPr lang="fr-CH" sz="1600" dirty="0"/>
          </a:p>
          <a:p>
            <a:r>
              <a:rPr lang="fr-CH" sz="1800" b="1" dirty="0" err="1"/>
              <a:t>Formulare</a:t>
            </a:r>
            <a:endParaRPr lang="fr-CH" sz="1800" b="1" dirty="0"/>
          </a:p>
          <a:p>
            <a:pPr marL="0" indent="0">
              <a:buNone/>
            </a:pPr>
            <a:r>
              <a:rPr lang="fr-CH" dirty="0"/>
              <a:t>	</a:t>
            </a:r>
            <a:r>
              <a:rPr lang="fr-CH" sz="1600" dirty="0"/>
              <a:t>1. </a:t>
            </a:r>
            <a:r>
              <a:rPr lang="fr-CH" sz="1600" dirty="0" err="1"/>
              <a:t>Oktober</a:t>
            </a:r>
            <a:endParaRPr lang="fr-CH" sz="1600" dirty="0"/>
          </a:p>
          <a:p>
            <a:pPr marL="0" indent="0">
              <a:buNone/>
            </a:pPr>
            <a:r>
              <a:rPr lang="fr-CH" sz="1600" dirty="0"/>
              <a:t>	</a:t>
            </a:r>
            <a:r>
              <a:rPr lang="fr-CH" sz="1600" dirty="0" err="1"/>
              <a:t>Neuheiten</a:t>
            </a:r>
            <a:r>
              <a:rPr lang="fr-CH" sz="1600" dirty="0"/>
              <a:t>, online, ≠ Photo, </a:t>
            </a:r>
            <a:r>
              <a:rPr lang="de-CH" sz="1600" dirty="0"/>
              <a:t>mehr Optionen für die Angabe des 	Aufenthaltszwecks, vollständig auszufüllen, ersetzt die Mehrheit der anderen 	Formulare</a:t>
            </a:r>
          </a:p>
          <a:p>
            <a:r>
              <a:rPr lang="fr-CH" sz="1800" b="1" dirty="0"/>
              <a:t>Organisation der </a:t>
            </a:r>
            <a:r>
              <a:rPr lang="fr-CH" sz="1800" b="1" dirty="0" err="1"/>
              <a:t>Wintersaison</a:t>
            </a:r>
            <a:endParaRPr lang="fr-CH" sz="1800" b="1" dirty="0"/>
          </a:p>
          <a:p>
            <a:pPr marL="922337" lvl="2" indent="0">
              <a:buNone/>
            </a:pPr>
            <a:r>
              <a:rPr lang="fr-CH" sz="1600" dirty="0" err="1">
                <a:ea typeface="+mn-ea"/>
                <a:cs typeface="+mn-cs"/>
              </a:rPr>
              <a:t>Priorität</a:t>
            </a:r>
            <a:r>
              <a:rPr lang="fr-CH" sz="1600" dirty="0">
                <a:ea typeface="+mn-ea"/>
                <a:cs typeface="+mn-cs"/>
              </a:rPr>
              <a:t> </a:t>
            </a:r>
            <a:r>
              <a:rPr lang="fr-CH" sz="1600" dirty="0" err="1">
                <a:ea typeface="+mn-ea"/>
                <a:cs typeface="+mn-cs"/>
              </a:rPr>
              <a:t>haben</a:t>
            </a:r>
            <a:r>
              <a:rPr lang="fr-CH" sz="1600" dirty="0">
                <a:ea typeface="+mn-ea"/>
                <a:cs typeface="+mn-cs"/>
              </a:rPr>
              <a:t> die </a:t>
            </a:r>
            <a:r>
              <a:rPr lang="fr-CH" sz="1600" dirty="0" err="1">
                <a:ea typeface="+mn-ea"/>
                <a:cs typeface="+mn-cs"/>
              </a:rPr>
              <a:t>saisonalen</a:t>
            </a:r>
            <a:r>
              <a:rPr lang="fr-CH" sz="1600" dirty="0">
                <a:ea typeface="+mn-ea"/>
                <a:cs typeface="+mn-cs"/>
              </a:rPr>
              <a:t> Permis</a:t>
            </a:r>
          </a:p>
          <a:p>
            <a:pPr marL="922337" lvl="2" indent="0">
              <a:buNone/>
            </a:pPr>
            <a:r>
              <a:rPr lang="fr-CH" sz="1600">
                <a:ea typeface="+mn-ea"/>
                <a:cs typeface="+mn-cs"/>
              </a:rPr>
              <a:t>Brexit</a:t>
            </a:r>
            <a:endParaRPr lang="fr-CH" sz="1600" dirty="0">
              <a:ea typeface="+mn-ea"/>
              <a:cs typeface="+mn-cs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8F8A691-6E9C-46C5-BBF6-C67CA81E9CA1}" type="slidenum">
              <a:rPr lang="fr-CH" altLang="fr-FR" smtClean="0"/>
              <a:pPr/>
              <a:t>6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2344365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 err="1"/>
              <a:t>Formular-Übersicht</a:t>
            </a:r>
            <a:endParaRPr lang="fr-CH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8F8A691-6E9C-46C5-BBF6-C67CA81E9CA1}" type="slidenum">
              <a:rPr lang="fr-CH" altLang="fr-FR" smtClean="0"/>
              <a:pPr/>
              <a:t>7</a:t>
            </a:fld>
            <a:endParaRPr lang="fr-CH" altLang="fr-FR"/>
          </a:p>
        </p:txBody>
      </p:sp>
      <p:pic>
        <p:nvPicPr>
          <p:cNvPr id="5" name="Espace réservé pour une image  4" descr="formulaire version française.docx - Word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37785" y="1125538"/>
            <a:ext cx="7485917" cy="5256212"/>
          </a:xfrm>
        </p:spPr>
      </p:pic>
    </p:spTree>
    <p:extLst>
      <p:ext uri="{BB962C8B-B14F-4D97-AF65-F5344CB8AC3E}">
        <p14:creationId xmlns:p14="http://schemas.microsoft.com/office/powerpoint/2010/main" val="2453189760"/>
      </p:ext>
    </p:extLst>
  </p:cSld>
  <p:clrMapOvr>
    <a:masterClrMapping/>
  </p:clrMapOvr>
</p:sld>
</file>

<file path=ppt/theme/theme1.xml><?xml version="1.0" encoding="utf-8"?>
<a:theme xmlns:a="http://schemas.openxmlformats.org/drawingml/2006/main" name="présentation AVPCH 2017">
  <a:themeElements>
    <a:clrScheme name="Loi sur les étrangers et mesures de contrain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oi sur les étrangers et mesures de contrain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Loi sur les étrangers et mesures de contrain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oi sur les étrangers et mesures de contrain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oi sur les étrangers et mesures de contrain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oi sur les étrangers et mesures de contrain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oi sur les étrangers et mesures de contrain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oi sur les étrangers et mesures de contrain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oi sur les étrangers et mesures de contrain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oi sur les étrangers et mesures de contrain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oi sur les étrangers et mesures de contrain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oi sur les étrangers et mesures de contrain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oi sur les étrangers et mesures de contrain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oi sur les étrangers et mesures de contrain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2018_AVPCH Champéry</Template>
  <TotalTime>0</TotalTime>
  <Words>387</Words>
  <Application>Microsoft Macintosh PowerPoint</Application>
  <PresentationFormat>Bildschirmpräsentation (4:3)</PresentationFormat>
  <Paragraphs>61</Paragraphs>
  <Slides>7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10" baseType="lpstr">
      <vt:lpstr>Arial</vt:lpstr>
      <vt:lpstr>Calibri</vt:lpstr>
      <vt:lpstr>présentation AVPCH 2017</vt:lpstr>
      <vt:lpstr>Fachtagung 2020 MöVO</vt:lpstr>
      <vt:lpstr>Neuorganisation der Dienststelle</vt:lpstr>
      <vt:lpstr> Eine gründliche Überholung des derzeitigen Organigramms ist notwendig, um den Auftrag effizient ausführen zu können. </vt:lpstr>
      <vt:lpstr> Das neue Organigramm basiert auf der Vereinheitlichung der Sektionsaufgaben, der Abflachung der Hierarchien und der Einstellung eines vollzeitlichen projektorientierten Adjunkten</vt:lpstr>
      <vt:lpstr>LAUFENDE PROJEKTE</vt:lpstr>
      <vt:lpstr>Diverse Informationen</vt:lpstr>
      <vt:lpstr>Formular-Übersicht</vt:lpstr>
    </vt:vector>
  </TitlesOfParts>
  <Company>Etat du Valais - Staat Wallis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Assemblée générale des préposé.e.s au contrôle de l’habitant (AVPCH)</dc:title>
  <dc:creator>Caroline MONNET</dc:creator>
  <cp:lastModifiedBy>Nicole Hermann</cp:lastModifiedBy>
  <cp:revision>22</cp:revision>
  <cp:lastPrinted>2020-08-27T12:24:31Z</cp:lastPrinted>
  <dcterms:created xsi:type="dcterms:W3CDTF">2020-08-26T14:02:23Z</dcterms:created>
  <dcterms:modified xsi:type="dcterms:W3CDTF">2020-08-28T09:33:29Z</dcterms:modified>
</cp:coreProperties>
</file>