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7" r:id="rId2"/>
    <p:sldMasterId id="2147483673" r:id="rId3"/>
  </p:sldMasterIdLst>
  <p:notesMasterIdLst>
    <p:notesMasterId r:id="rId16"/>
  </p:notesMasterIdLst>
  <p:handoutMasterIdLst>
    <p:handoutMasterId r:id="rId17"/>
  </p:handoutMasterIdLst>
  <p:sldIdLst>
    <p:sldId id="276" r:id="rId4"/>
    <p:sldId id="257" r:id="rId5"/>
    <p:sldId id="285" r:id="rId6"/>
    <p:sldId id="286" r:id="rId7"/>
    <p:sldId id="287" r:id="rId8"/>
    <p:sldId id="297" r:id="rId9"/>
    <p:sldId id="300" r:id="rId10"/>
    <p:sldId id="301" r:id="rId11"/>
    <p:sldId id="289" r:id="rId12"/>
    <p:sldId id="288" r:id="rId13"/>
    <p:sldId id="299" r:id="rId14"/>
    <p:sldId id="292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205" autoAdjust="0"/>
  </p:normalViewPr>
  <p:slideViewPr>
    <p:cSldViewPr snapToGrid="0">
      <p:cViewPr varScale="1">
        <p:scale>
          <a:sx n="98" d="100"/>
          <a:sy n="98" d="100"/>
        </p:scale>
        <p:origin x="18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C0CA4D-0C29-44BB-9C6A-F74E4B177209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60A392-5D8B-4329-A41C-B4415068C1D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516366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96B566-43E7-493A-95B2-C2209A8227B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2C4E3-C1B7-492A-A331-63632B8EDF98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22985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2C4E3-C1B7-492A-A331-63632B8EDF98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73884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dirty="0"/>
              <a:t>Modifiez le style du titre</a:t>
            </a:r>
            <a:endParaRPr lang="fr-CH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3362" y="5939481"/>
            <a:ext cx="4182247" cy="683141"/>
          </a:xfrm>
          <a:prstGeom prst="rect">
            <a:avLst/>
          </a:prstGeom>
        </p:spPr>
        <p:txBody>
          <a:bodyPr/>
          <a:lstStyle/>
          <a:p>
            <a:endParaRPr lang="fr-CH" dirty="0"/>
          </a:p>
          <a:p>
            <a:r>
              <a:rPr lang="fr-CH" dirty="0"/>
              <a:t> </a:t>
            </a:r>
            <a:r>
              <a:rPr lang="fr-CH" i="1" dirty="0"/>
              <a:t>Wifi: « #</a:t>
            </a:r>
            <a:r>
              <a:rPr lang="fr-CH" i="1" dirty="0" err="1"/>
              <a:t>Valaiscom</a:t>
            </a:r>
            <a:r>
              <a:rPr lang="fr-CH" i="1" dirty="0"/>
              <a:t> Free </a:t>
            </a:r>
            <a:r>
              <a:rPr lang="fr-CH" i="1" dirty="0" err="1"/>
              <a:t>WiFi</a:t>
            </a:r>
            <a:r>
              <a:rPr lang="fr-CH" i="1" dirty="0"/>
              <a:t> » </a:t>
            </a:r>
            <a:r>
              <a:rPr lang="fr-CH" dirty="0"/>
              <a:t>	</a:t>
            </a:r>
          </a:p>
          <a:p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685908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 dirty="0"/>
              <a:t>Modifiez le style du titre</a:t>
            </a:r>
            <a:endParaRPr lang="fr-CH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fr-CH"/>
          </a:p>
          <a:p>
            <a:r>
              <a:rPr lang="fr-CH"/>
              <a:t> </a:t>
            </a:r>
            <a:r>
              <a:rPr lang="fr-CH" i="1"/>
              <a:t>Wifi: « #Valaiscom Free WiFi » </a:t>
            </a:r>
            <a:r>
              <a:rPr lang="fr-CH"/>
              <a:t>	</a:t>
            </a:r>
          </a:p>
          <a:p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922321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737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73073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09681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65927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8962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86669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4228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8059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8480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56539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796496" cy="365125"/>
          </a:xfrm>
          <a:prstGeom prst="rect">
            <a:avLst/>
          </a:prstGeom>
        </p:spPr>
        <p:txBody>
          <a:bodyPr/>
          <a:lstStyle/>
          <a:p>
            <a:fld id="{C59FF835-2743-47D8-9F95-74E4B9B414C7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1867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04901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fr-CH" dirty="0"/>
          </a:p>
          <a:p>
            <a:r>
              <a:rPr lang="fr-CH" dirty="0"/>
              <a:t> </a:t>
            </a:r>
            <a:r>
              <a:rPr lang="fr-CH" i="1" dirty="0"/>
              <a:t>Wifi: « #</a:t>
            </a:r>
            <a:r>
              <a:rPr lang="fr-CH" i="1" dirty="0" err="1"/>
              <a:t>Valaiscom</a:t>
            </a:r>
            <a:r>
              <a:rPr lang="fr-CH" i="1" dirty="0"/>
              <a:t> Free </a:t>
            </a:r>
            <a:r>
              <a:rPr lang="fr-CH" i="1" dirty="0" err="1"/>
              <a:t>WiFi</a:t>
            </a:r>
            <a:r>
              <a:rPr lang="fr-CH" i="1" dirty="0"/>
              <a:t> » </a:t>
            </a:r>
            <a:r>
              <a:rPr lang="fr-CH" dirty="0"/>
              <a:t>	</a:t>
            </a:r>
          </a:p>
          <a:p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6445867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94553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62510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245394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89165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648028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914929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381493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355716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33197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535229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57939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165780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664091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175321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40425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749662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081931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640331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813306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506369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321003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6425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28650" y="6352359"/>
            <a:ext cx="4175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D6304-55C8-4943-8A5F-500D5E97C67C}" type="slidenum">
              <a:rPr lang="fr-CH" smtClean="0"/>
              <a:t>‹Nr.›</a:t>
            </a:fld>
            <a:endParaRPr lang="fr-CH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" y="1"/>
            <a:ext cx="9144000" cy="128510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120" y="5787338"/>
            <a:ext cx="1803754" cy="779249"/>
          </a:xfrm>
          <a:prstGeom prst="rect">
            <a:avLst/>
          </a:prstGeom>
        </p:spPr>
      </p:pic>
      <p:sp>
        <p:nvSpPr>
          <p:cNvPr id="8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010788"/>
            <a:ext cx="4182247" cy="683141"/>
          </a:xfrm>
          <a:prstGeom prst="rect">
            <a:avLst/>
          </a:prstGeom>
        </p:spPr>
        <p:txBody>
          <a:bodyPr/>
          <a:lstStyle/>
          <a:p>
            <a:endParaRPr lang="fr-CH" dirty="0"/>
          </a:p>
          <a:p>
            <a:r>
              <a:rPr lang="fr-CH" dirty="0"/>
              <a:t> </a:t>
            </a:r>
            <a:r>
              <a:rPr lang="fr-CH" i="1" dirty="0"/>
              <a:t>Wifi: « #</a:t>
            </a:r>
            <a:r>
              <a:rPr lang="fr-CH" i="1" dirty="0" err="1"/>
              <a:t>Valaiscom</a:t>
            </a:r>
            <a:r>
              <a:rPr lang="fr-CH" i="1" dirty="0"/>
              <a:t> Free </a:t>
            </a:r>
            <a:r>
              <a:rPr lang="fr-CH" i="1" dirty="0" err="1"/>
              <a:t>WiFi</a:t>
            </a:r>
            <a:r>
              <a:rPr lang="fr-CH" i="1" dirty="0"/>
              <a:t> » </a:t>
            </a:r>
            <a:r>
              <a:rPr lang="fr-CH" dirty="0"/>
              <a:t>	</a:t>
            </a:r>
          </a:p>
          <a:p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643197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5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86" r:id="rId1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86A63-9C3D-4009-BBBE-52857A4C71DC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846F9-8DC9-4C52-944E-7D01F03EFC5A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5656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B26C1-ED01-4B98-97E2-BD15CD025A23}" type="datetimeFigureOut">
              <a:rPr lang="fr-CH" smtClean="0"/>
              <a:t>27.08.2020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77DD4-DB04-4587-A5F8-E73307AA1D22}" type="slidenum">
              <a:rPr lang="fr-CH" smtClean="0"/>
              <a:t>‹Nr.›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15811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alaisdemain.ch/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10451" y="2415928"/>
            <a:ext cx="7245525" cy="476180"/>
          </a:xfrm>
        </p:spPr>
        <p:txBody>
          <a:bodyPr/>
          <a:lstStyle/>
          <a:p>
            <a:r>
              <a:rPr lang="fr-CH" sz="36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Verfassungsrat</a:t>
            </a:r>
            <a:r>
              <a:rPr lang="fr-CH" sz="3600" b="1" dirty="0">
                <a:latin typeface="Bahnschrift" panose="020B0502040204020203" pitchFamily="34" charset="0"/>
                <a:cs typeface="Arial" panose="020B0604020202020204" pitchFamily="34" charset="0"/>
              </a:rPr>
              <a:t> des </a:t>
            </a:r>
            <a:r>
              <a:rPr lang="fr-CH" sz="36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Kantons</a:t>
            </a:r>
            <a:r>
              <a:rPr lang="fr-CH" sz="3600" b="1" dirty="0">
                <a:latin typeface="Bahnschrift" panose="020B0502040204020203" pitchFamily="34" charset="0"/>
                <a:cs typeface="Arial" panose="020B0604020202020204" pitchFamily="34" charset="0"/>
              </a:rPr>
              <a:t> Wallis</a:t>
            </a:r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24188" y="3758308"/>
            <a:ext cx="8281358" cy="641840"/>
          </a:xfrm>
          <a:prstGeom prst="rect">
            <a:avLst/>
          </a:prstGeom>
        </p:spPr>
        <p:txBody>
          <a:bodyPr anchor="b"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4800" b="1" dirty="0" err="1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Euer</a:t>
            </a:r>
            <a:r>
              <a:rPr lang="fr-CH" sz="4800" b="1" dirty="0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 Wallis </a:t>
            </a:r>
            <a:r>
              <a:rPr lang="fr-CH" sz="4800" b="1" dirty="0" err="1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von</a:t>
            </a:r>
            <a:r>
              <a:rPr lang="fr-CH" sz="4800" b="1" dirty="0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4800" b="1" dirty="0" err="1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morgen</a:t>
            </a:r>
            <a:r>
              <a:rPr lang="fr-CH" sz="4800" b="1" dirty="0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2104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327803" y="1704228"/>
            <a:ext cx="8016097" cy="3492026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Was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ist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eine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Verfassung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?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Grundgesetz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eines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Staates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(Land,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Kanton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usw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.)</a:t>
            </a:r>
          </a:p>
          <a:p>
            <a:pPr marL="1143000" lvl="2" indent="-457200" algn="l"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de-DE" sz="2400" dirty="0">
                <a:latin typeface="Bahnschrift" panose="020B0502040204020203" pitchFamily="34" charset="0"/>
                <a:cs typeface="Arial" panose="020B0604020202020204" pitchFamily="34" charset="0"/>
              </a:rPr>
              <a:t>Definiert seine Institutionen und ihre Aufgaben</a:t>
            </a:r>
            <a:endParaRPr lang="fr-CH" sz="24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1143000" lvl="2" indent="-457200" algn="l"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Legt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die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Regeln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Rechte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und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Pflichten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usw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.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fest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sz="2400" dirty="0">
                <a:latin typeface="Bahnschrift" panose="020B0502040204020203" pitchFamily="34" charset="0"/>
                <a:cs typeface="Arial" panose="020B0604020202020204" pitchFamily="34" charset="0"/>
              </a:rPr>
              <a:t>Wenn der Staat ein Gebäude wäre, wäre die Verfassung sein Plan. 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428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327803" y="1704227"/>
            <a:ext cx="8446920" cy="4327296"/>
          </a:xfrm>
        </p:spPr>
        <p:txBody>
          <a:bodyPr>
            <a:normAutofit fontScale="62500" lnSpcReduction="20000"/>
          </a:bodyPr>
          <a:lstStyle/>
          <a:p>
            <a:pPr algn="l">
              <a:lnSpc>
                <a:spcPct val="120000"/>
              </a:lnSpc>
            </a:pPr>
            <a:r>
              <a:rPr lang="fr-CH" sz="42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Warum</a:t>
            </a:r>
            <a:r>
              <a:rPr lang="fr-CH" sz="42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42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ein</a:t>
            </a:r>
            <a:r>
              <a:rPr lang="fr-CH" sz="42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42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Verfassungsrat</a:t>
            </a:r>
            <a:r>
              <a:rPr lang="fr-CH" sz="42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?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sz="3700" dirty="0">
                <a:latin typeface="Bahnschrift" panose="020B0502040204020203" pitchFamily="34" charset="0"/>
                <a:cs typeface="Arial" panose="020B0604020202020204" pitchFamily="34" charset="0"/>
              </a:rPr>
              <a:t>Notwendigkeit einer Revision der aktuellen Kantonsverfassung aus dem Jahr 1907– die meisten Kantone haben dies bereits getan</a:t>
            </a:r>
            <a:endParaRPr lang="fr-CH" sz="37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de-DE" sz="3700" dirty="0">
                <a:latin typeface="Bahnschrift" panose="020B0502040204020203" pitchFamily="34" charset="0"/>
                <a:cs typeface="Arial" panose="020B0604020202020204" pitchFamily="34" charset="0"/>
              </a:rPr>
              <a:t>Anpassung der Verfassung an die Realität des 21. Jahrhunderts (Demografie, Wirtschaftstätigkeiten, Urbanisierung, neue Technologien)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700" u="sng" dirty="0">
                <a:latin typeface="Bahnschrift" panose="020B0502040204020203" pitchFamily="34" charset="0"/>
                <a:cs typeface="Arial" panose="020B0604020202020204" pitchFamily="34" charset="0"/>
              </a:rPr>
              <a:t>4. </a:t>
            </a:r>
            <a:r>
              <a:rPr lang="fr-CH" sz="3700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März</a:t>
            </a:r>
            <a:r>
              <a:rPr lang="fr-CH" sz="3700" u="sng" dirty="0">
                <a:latin typeface="Bahnschrift" panose="020B0502040204020203" pitchFamily="34" charset="0"/>
                <a:cs typeface="Arial" panose="020B0604020202020204" pitchFamily="34" charset="0"/>
              </a:rPr>
              <a:t> 2018</a:t>
            </a:r>
            <a:r>
              <a:rPr lang="fr-CH" sz="37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de-DE" sz="3700" dirty="0">
                <a:latin typeface="Bahnschrift" panose="020B0502040204020203" pitchFamily="34" charset="0"/>
                <a:cs typeface="Arial" panose="020B0604020202020204" pitchFamily="34" charset="0"/>
              </a:rPr>
              <a:t>Die Walliser Bevölkerung nimmt eine Volksinitiative mit 72% an und </a:t>
            </a:r>
            <a:r>
              <a:rPr lang="de-DE" sz="3700" dirty="0" err="1">
                <a:latin typeface="Bahnschrift" panose="020B0502040204020203" pitchFamily="34" charset="0"/>
                <a:cs typeface="Arial" panose="020B0604020202020204" pitchFamily="34" charset="0"/>
              </a:rPr>
              <a:t>beschliesst</a:t>
            </a:r>
            <a:r>
              <a:rPr lang="de-DE" sz="3700" dirty="0">
                <a:latin typeface="Bahnschrift" panose="020B0502040204020203" pitchFamily="34" charset="0"/>
                <a:cs typeface="Arial" panose="020B0604020202020204" pitchFamily="34" charset="0"/>
              </a:rPr>
              <a:t>, die Durchführung der Revision einem Verfassungsrat anzuvertrauen</a:t>
            </a:r>
            <a:endParaRPr lang="fr-CH" sz="3700" dirty="0">
              <a:latin typeface="Bahnschrift" panose="020B050204020402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993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327803" y="1704228"/>
            <a:ext cx="8016097" cy="3492026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</a:pP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Was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ist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ein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6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Verfassungsrat</a:t>
            </a:r>
            <a:r>
              <a:rPr lang="fr-CH" sz="26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2400" u="sng" dirty="0">
                <a:latin typeface="Bahnschrift" panose="020B0502040204020203" pitchFamily="34" charset="0"/>
                <a:cs typeface="Arial" panose="020B0604020202020204" pitchFamily="34" charset="0"/>
              </a:rPr>
              <a:t>25. </a:t>
            </a:r>
            <a:r>
              <a:rPr lang="fr-CH" sz="2400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November</a:t>
            </a:r>
            <a:r>
              <a:rPr lang="fr-CH" sz="2400" u="sng" dirty="0">
                <a:latin typeface="Bahnschrift" panose="020B0502040204020203" pitchFamily="34" charset="0"/>
                <a:cs typeface="Arial" panose="020B0604020202020204" pitchFamily="34" charset="0"/>
              </a:rPr>
              <a:t> 2018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de-DE" sz="2400" dirty="0">
                <a:latin typeface="Bahnschrift" panose="020B0502040204020203" pitchFamily="34" charset="0"/>
                <a:cs typeface="Arial" panose="020B0604020202020204" pitchFamily="34" charset="0"/>
              </a:rPr>
              <a:t>Die Walliser Bevölkerung wählt 130 Personen aus 10 politischen Parteien und Bewegungen, die einen Entwurf der neuen Verfassung erarbeiten werden</a:t>
            </a:r>
            <a:endParaRPr lang="fr-CH" sz="24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Funktioniert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nach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dem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Modell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eines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kantonalen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Parlaments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(</a:t>
            </a:r>
            <a:r>
              <a:rPr lang="fr-CH" sz="2400" dirty="0" err="1">
                <a:latin typeface="Bahnschrift" panose="020B0502040204020203" pitchFamily="34" charset="0"/>
                <a:cs typeface="Arial" panose="020B0604020202020204" pitchFamily="34" charset="0"/>
              </a:rPr>
              <a:t>Grosser</a:t>
            </a:r>
            <a:r>
              <a:rPr lang="fr-CH" sz="2400" dirty="0">
                <a:latin typeface="Bahnschrift" panose="020B0502040204020203" pitchFamily="34" charset="0"/>
                <a:cs typeface="Arial" panose="020B0604020202020204" pitchFamily="34" charset="0"/>
              </a:rPr>
              <a:t> Rat)</a:t>
            </a:r>
          </a:p>
        </p:txBody>
      </p:sp>
    </p:spTree>
    <p:extLst>
      <p:ext uri="{BB962C8B-B14F-4D97-AF65-F5344CB8AC3E}">
        <p14:creationId xmlns:p14="http://schemas.microsoft.com/office/powerpoint/2010/main" val="1100620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354180" y="1422874"/>
            <a:ext cx="8016097" cy="4758092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120000"/>
              </a:lnSpc>
            </a:pPr>
            <a:r>
              <a:rPr lang="fr-CH" sz="42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Organisation des </a:t>
            </a:r>
            <a:r>
              <a:rPr lang="fr-CH" sz="42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Verfassungsrates</a:t>
            </a:r>
            <a:r>
              <a:rPr lang="fr-CH" sz="42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4000" dirty="0" err="1">
                <a:latin typeface="Bahnschrift" panose="020B0502040204020203" pitchFamily="34" charset="0"/>
                <a:cs typeface="Arial" panose="020B0604020202020204" pitchFamily="34" charset="0"/>
              </a:rPr>
              <a:t>Führungsorgane</a:t>
            </a:r>
            <a:endParaRPr lang="fr-CH" sz="40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1143000" lvl="2" indent="-457200" algn="l"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fr-CH" sz="38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Präsidialkollegium</a:t>
            </a:r>
            <a:r>
              <a:rPr lang="fr-CH" sz="3800" b="1" dirty="0">
                <a:latin typeface="Bahnschrift" panose="020B0502040204020203" pitchFamily="34" charset="0"/>
                <a:cs typeface="Arial" panose="020B0604020202020204" pitchFamily="34" charset="0"/>
              </a:rPr>
              <a:t> (</a:t>
            </a:r>
            <a:r>
              <a:rPr lang="fr-CH" sz="38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kollegial</a:t>
            </a:r>
            <a:r>
              <a:rPr lang="fr-CH" sz="3800" b="1" dirty="0">
                <a:latin typeface="Bahnschrift" panose="020B0502040204020203" pitchFamily="34" charset="0"/>
                <a:cs typeface="Arial" panose="020B0604020202020204" pitchFamily="34" charset="0"/>
              </a:rPr>
              <a:t>, 4 </a:t>
            </a:r>
            <a:r>
              <a:rPr lang="fr-CH" sz="38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Mitglieder</a:t>
            </a:r>
            <a:r>
              <a:rPr lang="fr-CH" sz="2300" dirty="0">
                <a:latin typeface="Bahnschrift" panose="020B0502040204020203" pitchFamily="34" charset="0"/>
                <a:cs typeface="Arial" panose="020B0604020202020204" pitchFamily="34" charset="0"/>
              </a:rPr>
              <a:t>)</a:t>
            </a:r>
          </a:p>
          <a:p>
            <a:pPr lvl="2" algn="l">
              <a:lnSpc>
                <a:spcPct val="120000"/>
              </a:lnSpc>
            </a:pPr>
            <a:r>
              <a:rPr lang="de-CH" sz="3200" b="1" dirty="0">
                <a:effectLst/>
              </a:rPr>
              <a:t>	           2020 Oberwallis </a:t>
            </a:r>
            <a:r>
              <a:rPr lang="de-CH" sz="3200" dirty="0"/>
              <a:t>  </a:t>
            </a:r>
            <a:r>
              <a:rPr lang="de-CH" sz="3200" dirty="0">
                <a:effectLst/>
              </a:rPr>
              <a:t>Felix Ruppen (CVPO), </a:t>
            </a:r>
            <a:endParaRPr lang="de-CH" sz="3200" dirty="0"/>
          </a:p>
          <a:p>
            <a:pPr lvl="2" algn="l">
              <a:lnSpc>
                <a:spcPct val="120000"/>
              </a:lnSpc>
            </a:pPr>
            <a:r>
              <a:rPr lang="de-CH" sz="3200" b="1" i="1" dirty="0">
                <a:effectLst/>
              </a:rPr>
              <a:t>                           2019 </a:t>
            </a:r>
            <a:r>
              <a:rPr lang="de-CH" sz="3200" b="1" i="1" dirty="0"/>
              <a:t>O</a:t>
            </a:r>
            <a:r>
              <a:rPr lang="de-CH" sz="3200" b="1" i="1" dirty="0">
                <a:effectLst/>
              </a:rPr>
              <a:t>berwallis  </a:t>
            </a:r>
            <a:r>
              <a:rPr lang="de-CH" sz="3200" dirty="0">
                <a:effectLst/>
              </a:rPr>
              <a:t>Lukas Jäger ( SVPO) </a:t>
            </a:r>
            <a:endParaRPr lang="de-CH" sz="3200" dirty="0"/>
          </a:p>
          <a:p>
            <a:pPr>
              <a:buFont typeface="Arial" panose="020B0604020202020204" pitchFamily="34" charset="0"/>
              <a:buChar char="•"/>
            </a:pPr>
            <a:endParaRPr lang="de-CH" sz="3200" dirty="0"/>
          </a:p>
          <a:p>
            <a:pPr marL="1143000" lvl="2" indent="-457200" algn="l"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fr-CH" sz="35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Büro</a:t>
            </a:r>
            <a:r>
              <a:rPr lang="fr-CH" sz="3500" b="1" dirty="0">
                <a:latin typeface="Bahnschrift" panose="020B0502040204020203" pitchFamily="34" charset="0"/>
                <a:cs typeface="Arial" panose="020B0604020202020204" pitchFamily="34" charset="0"/>
              </a:rPr>
              <a:t> (13 </a:t>
            </a:r>
            <a:r>
              <a:rPr lang="fr-CH" sz="35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Vertreter</a:t>
            </a:r>
            <a:r>
              <a:rPr lang="fr-CH" sz="3500" b="1" dirty="0">
                <a:latin typeface="Bahnschrift" panose="020B0502040204020203" pitchFamily="34" charset="0"/>
                <a:cs typeface="Arial" panose="020B0604020202020204" pitchFamily="34" charset="0"/>
              </a:rPr>
              <a:t>/</a:t>
            </a:r>
            <a:r>
              <a:rPr lang="fr-CH" sz="35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innen</a:t>
            </a:r>
            <a:r>
              <a:rPr lang="fr-CH" sz="3500" b="1" dirty="0">
                <a:latin typeface="Bahnschrift" panose="020B0502040204020203" pitchFamily="34" charset="0"/>
                <a:cs typeface="Arial" panose="020B0604020202020204" pitchFamily="34" charset="0"/>
              </a:rPr>
              <a:t> der 10 </a:t>
            </a:r>
            <a:r>
              <a:rPr lang="fr-CH" sz="35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politischen</a:t>
            </a:r>
            <a:r>
              <a:rPr lang="fr-CH" sz="3500" b="1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500" b="1" dirty="0" err="1">
                <a:latin typeface="Bahnschrift" panose="020B0502040204020203" pitchFamily="34" charset="0"/>
                <a:cs typeface="Arial" panose="020B0604020202020204" pitchFamily="34" charset="0"/>
              </a:rPr>
              <a:t>Fraktionen</a:t>
            </a:r>
            <a:r>
              <a:rPr lang="fr-CH" sz="2300" b="1" dirty="0">
                <a:latin typeface="Bahnschrift" panose="020B0502040204020203" pitchFamily="34" charset="0"/>
                <a:cs typeface="Arial" panose="020B0604020202020204" pitchFamily="34" charset="0"/>
              </a:rPr>
              <a:t>)</a:t>
            </a:r>
          </a:p>
          <a:p>
            <a:pPr lvl="2" algn="l">
              <a:lnSpc>
                <a:spcPct val="120000"/>
              </a:lnSpc>
            </a:pPr>
            <a:r>
              <a:rPr lang="fr-CH" sz="2300" dirty="0">
                <a:latin typeface="Bahnschrift" panose="020B0502040204020203" pitchFamily="34" charset="0"/>
                <a:cs typeface="Arial" panose="020B0604020202020204" pitchFamily="34" charset="0"/>
              </a:rPr>
              <a:t>             </a:t>
            </a:r>
            <a:r>
              <a:rPr lang="fr-CH" sz="2300" dirty="0" err="1">
                <a:latin typeface="Bahnschrift" panose="020B0502040204020203" pitchFamily="34" charset="0"/>
                <a:cs typeface="Arial" panose="020B0604020202020204" pitchFamily="34" charset="0"/>
              </a:rPr>
              <a:t>PDCVr</a:t>
            </a:r>
            <a:r>
              <a:rPr lang="fr-CH" sz="2300" dirty="0">
                <a:latin typeface="Bahnschrift" panose="020B0502040204020203" pitchFamily="34" charset="0"/>
                <a:cs typeface="Arial" panose="020B0604020202020204" pitchFamily="34" charset="0"/>
              </a:rPr>
              <a:t>, CVPO, CSPO, VLR, </a:t>
            </a:r>
            <a:r>
              <a:rPr lang="fr-CH" sz="2300" dirty="0" err="1">
                <a:latin typeface="Bahnschrift" panose="020B0502040204020203" pitchFamily="34" charset="0"/>
                <a:cs typeface="Arial" panose="020B0604020202020204" pitchFamily="34" charset="0"/>
              </a:rPr>
              <a:t>PSVr</a:t>
            </a:r>
            <a:r>
              <a:rPr lang="fr-CH" sz="2300" dirty="0">
                <a:latin typeface="Bahnschrift" panose="020B0502040204020203" pitchFamily="34" charset="0"/>
                <a:cs typeface="Arial" panose="020B0604020202020204" pitchFamily="34" charset="0"/>
              </a:rPr>
              <a:t>, SPO, </a:t>
            </a:r>
            <a:r>
              <a:rPr lang="fr-CH" sz="2300" dirty="0" err="1">
                <a:latin typeface="Bahnschrift" panose="020B0502040204020203" pitchFamily="34" charset="0"/>
                <a:cs typeface="Arial" panose="020B0604020202020204" pitchFamily="34" charset="0"/>
              </a:rPr>
              <a:t>UDCVr</a:t>
            </a:r>
            <a:r>
              <a:rPr lang="fr-CH" sz="2300" dirty="0">
                <a:latin typeface="Bahnschrift" panose="020B0502040204020203" pitchFamily="34" charset="0"/>
                <a:cs typeface="Arial" panose="020B0604020202020204" pitchFamily="34" charset="0"/>
              </a:rPr>
              <a:t>, SVPO, Les Verts, Appel Citoyen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10 </a:t>
            </a: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thematische</a:t>
            </a: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Kommissionen</a:t>
            </a:r>
            <a:endParaRPr lang="fr-CH" sz="32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fr-CH" sz="32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3 </a:t>
            </a: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institutionelle</a:t>
            </a: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Kommissionen</a:t>
            </a:r>
            <a:endParaRPr lang="fr-CH" sz="32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fr-CH" sz="32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lvl="2" algn="l">
              <a:lnSpc>
                <a:spcPct val="120000"/>
              </a:lnSpc>
            </a:pP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Redaktion</a:t>
            </a: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Koordination</a:t>
            </a: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 und </a:t>
            </a: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Bürgerbeteiligung</a:t>
            </a:r>
            <a:endParaRPr lang="fr-CH" sz="32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lvl="2" algn="l">
              <a:lnSpc>
                <a:spcPct val="120000"/>
              </a:lnSpc>
            </a:pPr>
            <a:endParaRPr lang="fr-CH" sz="32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1 </a:t>
            </a:r>
            <a:r>
              <a:rPr lang="fr-CH" sz="3200" dirty="0" err="1">
                <a:latin typeface="Bahnschrift" panose="020B0502040204020203" pitchFamily="34" charset="0"/>
                <a:cs typeface="Arial" panose="020B0604020202020204" pitchFamily="34" charset="0"/>
              </a:rPr>
              <a:t>Generalsekretariat</a:t>
            </a:r>
            <a:r>
              <a:rPr lang="fr-CH" sz="3200" dirty="0">
                <a:latin typeface="Bahnschrift" panose="020B0502040204020203" pitchFamily="34" charset="0"/>
                <a:cs typeface="Arial" panose="020B0604020202020204" pitchFamily="34" charset="0"/>
              </a:rPr>
              <a:t>:  Florian Robyr</a:t>
            </a:r>
          </a:p>
        </p:txBody>
      </p:sp>
    </p:spTree>
    <p:extLst>
      <p:ext uri="{BB962C8B-B14F-4D97-AF65-F5344CB8AC3E}">
        <p14:creationId xmlns:p14="http://schemas.microsoft.com/office/powerpoint/2010/main" val="1536706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354180" y="1308573"/>
            <a:ext cx="8341412" cy="5118603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120000"/>
              </a:lnSpc>
            </a:pPr>
            <a:r>
              <a:rPr lang="fr-CH" sz="47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Die 10 </a:t>
            </a:r>
            <a:r>
              <a:rPr lang="fr-CH" sz="47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thematischen</a:t>
            </a:r>
            <a:r>
              <a:rPr lang="fr-CH" sz="47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47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Kommissionen</a:t>
            </a:r>
            <a:endParaRPr lang="fr-CH" sz="4700" b="1" u="sng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500" dirty="0">
                <a:latin typeface="Bahnschrift" panose="020B0502040204020203" pitchFamily="34" charset="0"/>
                <a:cs typeface="Arial" panose="020B0604020202020204" pitchFamily="34" charset="0"/>
              </a:rPr>
              <a:t>1. </a:t>
            </a:r>
            <a:r>
              <a:rPr lang="de-DE" sz="3500" dirty="0">
                <a:latin typeface="Bahnschrift" panose="020B0502040204020203" pitchFamily="34" charset="0"/>
                <a:cs typeface="Arial" panose="020B0604020202020204" pitchFamily="34" charset="0"/>
              </a:rPr>
              <a:t>Allgemeine Bestimmungen, sozialer Zusammenhalt, Präambel und Verhältnis                                 Kirchen–Staat, Schlussbestimmungen( Juristische Personen/ Privatrecht) </a:t>
            </a:r>
            <a:endParaRPr lang="fr-CH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500" dirty="0">
                <a:latin typeface="Bahnschrift" panose="020B0502040204020203" pitchFamily="34" charset="0"/>
                <a:cs typeface="Arial" panose="020B0604020202020204" pitchFamily="34" charset="0"/>
              </a:rPr>
              <a:t>2. </a:t>
            </a:r>
            <a:r>
              <a:rPr lang="fr-CH" sz="3500" dirty="0" err="1">
                <a:latin typeface="Bahnschrift" panose="020B0502040204020203" pitchFamily="34" charset="0"/>
              </a:rPr>
              <a:t>Grundrechte</a:t>
            </a:r>
            <a:r>
              <a:rPr lang="fr-CH" sz="3500" dirty="0">
                <a:latin typeface="Bahnschrift" panose="020B0502040204020203" pitchFamily="34" charset="0"/>
              </a:rPr>
              <a:t>, </a:t>
            </a:r>
            <a:r>
              <a:rPr lang="fr-CH" sz="3500" dirty="0" err="1">
                <a:latin typeface="Bahnschrift" panose="020B0502040204020203" pitchFamily="34" charset="0"/>
              </a:rPr>
              <a:t>Sozialrechte</a:t>
            </a:r>
            <a:r>
              <a:rPr lang="fr-CH" sz="3500" dirty="0">
                <a:latin typeface="Bahnschrift" panose="020B0502040204020203" pitchFamily="34" charset="0"/>
              </a:rPr>
              <a:t> </a:t>
            </a:r>
            <a:r>
              <a:rPr lang="fr-CH" sz="3500" dirty="0" err="1">
                <a:latin typeface="Bahnschrift" panose="020B0502040204020203" pitchFamily="34" charset="0"/>
              </a:rPr>
              <a:t>und</a:t>
            </a:r>
            <a:r>
              <a:rPr lang="fr-CH" sz="3500" dirty="0">
                <a:latin typeface="Bahnschrift" panose="020B0502040204020203" pitchFamily="34" charset="0"/>
              </a:rPr>
              <a:t> </a:t>
            </a:r>
            <a:r>
              <a:rPr lang="fr-CH" sz="3500" dirty="0" err="1">
                <a:latin typeface="Bahnschrift" panose="020B0502040204020203" pitchFamily="34" charset="0"/>
              </a:rPr>
              <a:t>Zivilgesellschaft</a:t>
            </a:r>
            <a:endParaRPr lang="fr-CH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500" dirty="0">
                <a:latin typeface="Bahnschrift" panose="020B0502040204020203" pitchFamily="34" charset="0"/>
                <a:cs typeface="Arial" panose="020B0604020202020204" pitchFamily="34" charset="0"/>
              </a:rPr>
              <a:t>3. </a:t>
            </a:r>
            <a:r>
              <a:rPr lang="fr-CH" sz="3500" dirty="0" err="1">
                <a:latin typeface="Bahnschrift" panose="020B0502040204020203" pitchFamily="34" charset="0"/>
              </a:rPr>
              <a:t>Politische</a:t>
            </a:r>
            <a:r>
              <a:rPr lang="fr-CH" sz="3500" dirty="0">
                <a:latin typeface="Bahnschrift" panose="020B0502040204020203" pitchFamily="34" charset="0"/>
              </a:rPr>
              <a:t> </a:t>
            </a:r>
            <a:r>
              <a:rPr lang="fr-CH" sz="3500" dirty="0" err="1">
                <a:latin typeface="Bahnschrift" panose="020B0502040204020203" pitchFamily="34" charset="0"/>
              </a:rPr>
              <a:t>Rechte</a:t>
            </a:r>
            <a:endParaRPr lang="fr-CH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500" dirty="0">
                <a:latin typeface="Bahnschrift" panose="020B0502040204020203" pitchFamily="34" charset="0"/>
                <a:cs typeface="Arial" panose="020B0604020202020204" pitchFamily="34" charset="0"/>
              </a:rPr>
              <a:t>4. </a:t>
            </a:r>
            <a:r>
              <a:rPr lang="de-DE" sz="3500" dirty="0">
                <a:latin typeface="Bahnschrift" panose="020B0502040204020203" pitchFamily="34" charset="0"/>
              </a:rPr>
              <a:t>Aufgaben des Staates I: Grundsätze, Finanzen und Wirtschaftsentwicklung</a:t>
            </a:r>
            <a:endParaRPr lang="fr-CH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500" dirty="0">
                <a:latin typeface="Bahnschrift" panose="020B0502040204020203" pitchFamily="34" charset="0"/>
                <a:cs typeface="Arial" panose="020B0604020202020204" pitchFamily="34" charset="0"/>
              </a:rPr>
              <a:t>5. </a:t>
            </a:r>
            <a:r>
              <a:rPr lang="de-DE" sz="3500" dirty="0">
                <a:latin typeface="Bahnschrift" panose="020B0502040204020203" pitchFamily="34" charset="0"/>
              </a:rPr>
              <a:t>Aufgaben des Staates II: Raumentwicklung und natürliche Ressourcen</a:t>
            </a:r>
            <a:endParaRPr lang="is-IS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500" dirty="0">
                <a:latin typeface="Bahnschrift" panose="020B0502040204020203" pitchFamily="34" charset="0"/>
                <a:cs typeface="Arial" panose="020B0604020202020204" pitchFamily="34" charset="0"/>
              </a:rPr>
              <a:t>6. </a:t>
            </a:r>
            <a:r>
              <a:rPr lang="de-DE" sz="3500" dirty="0">
                <a:latin typeface="Bahnschrift" panose="020B0502040204020203" pitchFamily="34" charset="0"/>
              </a:rPr>
              <a:t>Aufgaben des Staates III: soziale und andere Aufgaben des Staates</a:t>
            </a:r>
            <a:endParaRPr lang="is-IS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is-IS" sz="3500" dirty="0">
                <a:latin typeface="Bahnschrift" panose="020B0502040204020203" pitchFamily="34" charset="0"/>
                <a:cs typeface="Arial" panose="020B0604020202020204" pitchFamily="34" charset="0"/>
              </a:rPr>
              <a:t>7. </a:t>
            </a:r>
            <a:r>
              <a:rPr lang="de-DE" sz="3500" dirty="0">
                <a:latin typeface="Bahnschrift" panose="020B0502040204020203" pitchFamily="34" charset="0"/>
              </a:rPr>
              <a:t>Kantonale Behörden I – allgemeine Bestimmungen und </a:t>
            </a:r>
            <a:r>
              <a:rPr lang="de-DE" sz="3500" dirty="0" err="1">
                <a:latin typeface="Bahnschrift" panose="020B0502040204020203" pitchFamily="34" charset="0"/>
              </a:rPr>
              <a:t>Grosser</a:t>
            </a:r>
            <a:r>
              <a:rPr lang="de-DE" sz="3500" dirty="0">
                <a:latin typeface="Bahnschrift" panose="020B0502040204020203" pitchFamily="34" charset="0"/>
              </a:rPr>
              <a:t> Rat</a:t>
            </a:r>
            <a:endParaRPr lang="is-IS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is-IS" sz="3500" dirty="0">
                <a:latin typeface="Bahnschrift" panose="020B0502040204020203" pitchFamily="34" charset="0"/>
                <a:cs typeface="Arial" panose="020B0604020202020204" pitchFamily="34" charset="0"/>
              </a:rPr>
              <a:t>8. </a:t>
            </a:r>
            <a:r>
              <a:rPr lang="de-DE" sz="3500" dirty="0">
                <a:latin typeface="Bahnschrift" panose="020B0502040204020203" pitchFamily="34" charset="0"/>
              </a:rPr>
              <a:t>Kantonale Behörden II – Staatsrat, Verwaltung und Präfekten</a:t>
            </a:r>
            <a:endParaRPr lang="is-IS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is-IS" sz="3500" dirty="0">
                <a:latin typeface="Bahnschrift" panose="020B0502040204020203" pitchFamily="34" charset="0"/>
                <a:cs typeface="Arial" panose="020B0604020202020204" pitchFamily="34" charset="0"/>
              </a:rPr>
              <a:t>9. </a:t>
            </a:r>
            <a:r>
              <a:rPr lang="fr-CH" sz="3500" dirty="0" err="1">
                <a:latin typeface="Bahnschrift" panose="020B0502040204020203" pitchFamily="34" charset="0"/>
              </a:rPr>
              <a:t>Kantonale</a:t>
            </a:r>
            <a:r>
              <a:rPr lang="fr-CH" sz="3500" dirty="0">
                <a:latin typeface="Bahnschrift" panose="020B0502040204020203" pitchFamily="34" charset="0"/>
              </a:rPr>
              <a:t> </a:t>
            </a:r>
            <a:r>
              <a:rPr lang="fr-CH" sz="3500" dirty="0" err="1">
                <a:latin typeface="Bahnschrift" panose="020B0502040204020203" pitchFamily="34" charset="0"/>
              </a:rPr>
              <a:t>Behörden</a:t>
            </a:r>
            <a:r>
              <a:rPr lang="fr-CH" sz="3500" dirty="0">
                <a:latin typeface="Bahnschrift" panose="020B0502040204020203" pitchFamily="34" charset="0"/>
              </a:rPr>
              <a:t> III – </a:t>
            </a:r>
            <a:r>
              <a:rPr lang="fr-CH" sz="3500" dirty="0" err="1">
                <a:latin typeface="Bahnschrift" panose="020B0502040204020203" pitchFamily="34" charset="0"/>
              </a:rPr>
              <a:t>Gerichtsbehörden</a:t>
            </a:r>
            <a:endParaRPr lang="is-IS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is-IS" sz="3500" dirty="0">
                <a:latin typeface="Bahnschrift" panose="020B0502040204020203" pitchFamily="34" charset="0"/>
                <a:cs typeface="Arial" panose="020B0604020202020204" pitchFamily="34" charset="0"/>
              </a:rPr>
              <a:t>10. </a:t>
            </a:r>
            <a:r>
              <a:rPr lang="fr-CH" sz="3500" dirty="0" err="1">
                <a:latin typeface="Bahnschrift" panose="020B0502040204020203" pitchFamily="34" charset="0"/>
              </a:rPr>
              <a:t>Gemeinden</a:t>
            </a:r>
            <a:r>
              <a:rPr lang="fr-CH" sz="3500" dirty="0">
                <a:latin typeface="Bahnschrift" panose="020B0502040204020203" pitchFamily="34" charset="0"/>
              </a:rPr>
              <a:t> </a:t>
            </a:r>
            <a:r>
              <a:rPr lang="fr-CH" sz="3500" dirty="0" err="1">
                <a:latin typeface="Bahnschrift" panose="020B0502040204020203" pitchFamily="34" charset="0"/>
              </a:rPr>
              <a:t>und</a:t>
            </a:r>
            <a:r>
              <a:rPr lang="fr-CH" sz="3500" dirty="0">
                <a:latin typeface="Bahnschrift" panose="020B0502040204020203" pitchFamily="34" charset="0"/>
              </a:rPr>
              <a:t> territoriale Organisation</a:t>
            </a:r>
            <a:endParaRPr lang="fr-CH" sz="3500" dirty="0">
              <a:latin typeface="Bahnschrift" panose="020B050204020402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783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D3E24B-ADEB-418B-AB5D-708F44B3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74650"/>
            <a:ext cx="7886700" cy="6169025"/>
          </a:xfrm>
        </p:spPr>
        <p:txBody>
          <a:bodyPr/>
          <a:lstStyle/>
          <a:p>
            <a:br>
              <a:rPr lang="de-CH" b="1" dirty="0"/>
            </a:br>
            <a:br>
              <a:rPr lang="de-CH" b="1" dirty="0"/>
            </a:br>
            <a:r>
              <a:rPr lang="de-CH" b="1" dirty="0">
                <a:latin typeface="Bahnschrift" panose="020B0502040204020203" pitchFamily="34" charset="0"/>
              </a:rPr>
              <a:t>Kommissionsarbeit</a:t>
            </a:r>
            <a:br>
              <a:rPr lang="de-CH" b="1" dirty="0">
                <a:latin typeface="Bahnschrift" panose="020B0502040204020203" pitchFamily="34" charset="0"/>
              </a:rPr>
            </a:br>
            <a:br>
              <a:rPr lang="de-CH" b="1" dirty="0">
                <a:latin typeface="Bahnschrift" panose="020B0502040204020203" pitchFamily="34" charset="0"/>
              </a:rPr>
            </a:br>
            <a:r>
              <a:rPr lang="de-CH" b="1" dirty="0">
                <a:latin typeface="Bahnschrift" panose="020B0502040204020203" pitchFamily="34" charset="0"/>
              </a:rPr>
              <a:t>3 Stufen</a:t>
            </a:r>
            <a:br>
              <a:rPr lang="de-CH" b="1" dirty="0">
                <a:latin typeface="Bahnschrift" panose="020B0502040204020203" pitchFamily="34" charset="0"/>
              </a:rPr>
            </a:br>
            <a:br>
              <a:rPr lang="de-CH" dirty="0">
                <a:latin typeface="Bahnschrift" panose="020B0502040204020203" pitchFamily="34" charset="0"/>
              </a:rPr>
            </a:br>
            <a:r>
              <a:rPr lang="de-CH" sz="2400" dirty="0">
                <a:latin typeface="Bahnschrift" panose="020B0502040204020203" pitchFamily="34" charset="0"/>
              </a:rPr>
              <a:t>- Grundsätze </a:t>
            </a:r>
            <a:br>
              <a:rPr lang="de-CH" sz="2400" dirty="0">
                <a:latin typeface="Bahnschrift" panose="020B0502040204020203" pitchFamily="34" charset="0"/>
              </a:rPr>
            </a:br>
            <a:r>
              <a:rPr lang="de-CH" sz="2400" dirty="0">
                <a:latin typeface="Bahnschrift" panose="020B0502040204020203" pitchFamily="34" charset="0"/>
              </a:rPr>
              <a:t>- 1. Lesung</a:t>
            </a:r>
            <a:br>
              <a:rPr lang="de-CH" sz="2400" dirty="0">
                <a:latin typeface="Bahnschrift" panose="020B0502040204020203" pitchFamily="34" charset="0"/>
              </a:rPr>
            </a:br>
            <a:r>
              <a:rPr lang="de-CH" sz="2400" dirty="0">
                <a:latin typeface="Bahnschrift" panose="020B0502040204020203" pitchFamily="34" charset="0"/>
              </a:rPr>
              <a:t>- 2. Lesung </a:t>
            </a:r>
            <a:br>
              <a:rPr lang="de-CH" sz="2400" dirty="0">
                <a:latin typeface="Bahnschrift" panose="020B0502040204020203" pitchFamily="34" charset="0"/>
              </a:rPr>
            </a:br>
            <a:br>
              <a:rPr lang="de-CH" sz="2400" dirty="0">
                <a:latin typeface="Bahnschrift" panose="020B0502040204020203" pitchFamily="34" charset="0"/>
              </a:rPr>
            </a:br>
            <a:r>
              <a:rPr lang="de-CH" sz="2400" dirty="0">
                <a:latin typeface="Bahnschrift" panose="020B0502040204020203" pitchFamily="34" charset="0"/>
              </a:rPr>
              <a:t>-  </a:t>
            </a:r>
            <a:r>
              <a:rPr lang="de-CH" sz="2000" dirty="0">
                <a:latin typeface="Bahnschrift" panose="020B0502040204020203" pitchFamily="34" charset="0"/>
              </a:rPr>
              <a:t>Themenorientiert, obwohl grundverschiedene 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    Ansichten  und methodische Ansätze 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-  Jüngere werden bewusst ins Boot genommen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-  In den Grundsätzen wollen die Kommissionen testen,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    wie das Plenum reagiert</a:t>
            </a:r>
            <a:br>
              <a:rPr lang="de-CH" sz="2400" dirty="0">
                <a:latin typeface="Bahnschrift" panose="020B0502040204020203" pitchFamily="34" charset="0"/>
              </a:rPr>
            </a:br>
            <a:br>
              <a:rPr lang="de-CH" sz="2400" dirty="0">
                <a:latin typeface="Bahnschrift" panose="020B0502040204020203" pitchFamily="34" charset="0"/>
              </a:rPr>
            </a:br>
            <a:endParaRPr lang="de-CH" sz="24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72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D7D83C-0E4A-4C51-8899-C7483B91D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2400" b="1" dirty="0"/>
              <a:t>Thematische Kommission 6</a:t>
            </a:r>
            <a:br>
              <a:rPr lang="de-CH" sz="2400" b="1" dirty="0"/>
            </a:br>
            <a:br>
              <a:rPr lang="de-CH" sz="2400" b="1" dirty="0"/>
            </a:br>
            <a:r>
              <a:rPr lang="de-CH" sz="2000" b="1" dirty="0">
                <a:latin typeface="Bahnschrift" panose="020B0502040204020203" pitchFamily="34" charset="0"/>
              </a:rPr>
              <a:t>Aufgaben des Staates III: Soziale und andere Aufgaben des Staates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758B4566-227E-4DB1-BD3C-1458CB070FA3}"/>
              </a:ext>
            </a:extLst>
          </p:cNvPr>
          <p:cNvSpPr txBox="1"/>
          <p:nvPr/>
        </p:nvSpPr>
        <p:spPr>
          <a:xfrm>
            <a:off x="953362" y="1690688"/>
            <a:ext cx="471786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Familie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Wohnraum / Wohnqualität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Gesundheit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Sicherheit und Datenschutz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Soziale Sicherheit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Kultur, Freizeit und Sport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Ausbildung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Integration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Jugend und Senioren / generationenübergreifende Politik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Kulturerbe</a:t>
            </a:r>
            <a:endParaRPr lang="de-CH" sz="1200" b="1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b="1" dirty="0">
                <a:effectLst/>
                <a:latin typeface="Bahnschrift" panose="020B0502040204020203" pitchFamily="34" charset="0"/>
              </a:rPr>
              <a:t>Weitere Staatsaufgaben</a:t>
            </a:r>
          </a:p>
          <a:p>
            <a:pPr>
              <a:buFont typeface="Arial" panose="020B0604020202020204" pitchFamily="34" charset="0"/>
              <a:buChar char="•"/>
            </a:pPr>
            <a:endParaRPr lang="de-CH" sz="1200" b="1" dirty="0">
              <a:latin typeface="Bahnschrift" panose="020B0502040204020203" pitchFamily="34" charset="0"/>
            </a:endParaRPr>
          </a:p>
          <a:p>
            <a:r>
              <a:rPr lang="de-CH" sz="1200" b="1" u="sng" dirty="0">
                <a:effectLst/>
                <a:latin typeface="Bahnschrift" panose="020B0502040204020203" pitchFamily="34" charset="0"/>
              </a:rPr>
              <a:t>Zusammensetzung der Kommission</a:t>
            </a:r>
            <a:endParaRPr lang="de-CH" sz="1200" dirty="0">
              <a:latin typeface="Bahnschrift" panose="020B0502040204020203" pitchFamily="34" charset="0"/>
            </a:endParaRPr>
          </a:p>
          <a:p>
            <a:r>
              <a:rPr lang="de-CH" sz="1200" b="1" dirty="0">
                <a:effectLst/>
                <a:latin typeface="Bahnschrift" panose="020B0502040204020203" pitchFamily="34" charset="0"/>
              </a:rPr>
              <a:t>Präsident: 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Damien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Raboud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(UDC &amp; Union des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citoyens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r>
              <a:rPr lang="de-CH" sz="1200" b="1" dirty="0">
                <a:effectLst/>
                <a:latin typeface="Bahnschrift" panose="020B0502040204020203" pitchFamily="34" charset="0"/>
              </a:rPr>
              <a:t>Vizepräsident: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Damien Clerc (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PDCVr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r>
              <a:rPr lang="de-CH" sz="1200" b="1" dirty="0">
                <a:effectLst/>
                <a:latin typeface="Bahnschrift" panose="020B0502040204020203" pitchFamily="34" charset="0"/>
              </a:rPr>
              <a:t>Berichterstatterin: 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Corinne Duc-Bonvin (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Parti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Socialiste et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Gauche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citoyenne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r>
              <a:rPr lang="de-CH" sz="1200" b="1" dirty="0">
                <a:effectLst/>
                <a:latin typeface="Bahnschrift" panose="020B0502040204020203" pitchFamily="34" charset="0"/>
              </a:rPr>
              <a:t>Mitglieder: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Pascale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Fumeaux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(Appel Citoyen)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Martine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Rouiller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(Appel Citoyen)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Natascha Möri (Valeurs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Libérales-Radicales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Alain Schönbett (Valeurs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Libérales-Radicales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Paul Burgener (CVPO)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Florine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Carron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(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Les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Verts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et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citoyens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Danica Zurbriggen-Lehner (CSPO)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Jenny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Voeffray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 (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PDCVr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Gabrielle Barras (UDC &amp; Union des </a:t>
            </a:r>
            <a:r>
              <a:rPr lang="de-CH" sz="1200" dirty="0" err="1">
                <a:effectLst/>
                <a:latin typeface="Bahnschrift" panose="020B0502040204020203" pitchFamily="34" charset="0"/>
              </a:rPr>
              <a:t>citoyens</a:t>
            </a:r>
            <a:r>
              <a:rPr lang="de-CH" sz="1200" dirty="0">
                <a:effectLst/>
                <a:latin typeface="Bahnschrift" panose="020B0502040204020203" pitchFamily="34" charset="0"/>
              </a:rPr>
              <a:t>)</a:t>
            </a:r>
            <a:endParaRPr lang="de-CH" sz="1200" dirty="0">
              <a:latin typeface="Bahnschrift" panose="020B0502040204020203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CH" sz="1200" dirty="0">
                <a:effectLst/>
                <a:latin typeface="Bahnschrift" panose="020B0502040204020203" pitchFamily="34" charset="0"/>
              </a:rPr>
              <a:t>Rahel Zimmermann (Zukunft Wallis)</a:t>
            </a:r>
            <a:endParaRPr lang="de-CH" sz="12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05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345386" y="1440432"/>
            <a:ext cx="8385375" cy="4740534"/>
          </a:xfrm>
        </p:spPr>
        <p:txBody>
          <a:bodyPr>
            <a:normAutofit fontScale="70000" lnSpcReduction="20000"/>
          </a:bodyPr>
          <a:lstStyle/>
          <a:p>
            <a:pPr algn="l">
              <a:lnSpc>
                <a:spcPct val="120000"/>
              </a:lnSpc>
            </a:pPr>
            <a:r>
              <a:rPr lang="fr-CH" sz="37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Welcher</a:t>
            </a:r>
            <a:r>
              <a:rPr lang="fr-CH" sz="37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7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Zeitplan</a:t>
            </a:r>
            <a:r>
              <a:rPr lang="fr-CH" sz="3700" b="1" u="sng" dirty="0">
                <a:latin typeface="Bahnschrift" panose="020B0502040204020203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000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Dezember</a:t>
            </a:r>
            <a:r>
              <a:rPr lang="fr-CH" sz="3000" u="sng" dirty="0">
                <a:latin typeface="Bahnschrift" panose="020B0502040204020203" pitchFamily="34" charset="0"/>
                <a:cs typeface="Arial" panose="020B0604020202020204" pitchFamily="34" charset="0"/>
              </a:rPr>
              <a:t> 2018 – Juni 2019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Einsetzung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(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Wahlen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de-CH" sz="3000" dirty="0">
                <a:latin typeface="Bahnschrift" panose="020B0502040204020203" pitchFamily="34" charset="0"/>
                <a:cs typeface="Arial" panose="020B0604020202020204" pitchFamily="34" charset="0"/>
              </a:rPr>
              <a:t>Reglement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, Organisation) 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000" u="sng" dirty="0">
                <a:latin typeface="Bahnschrift" panose="020B0502040204020203" pitchFamily="34" charset="0"/>
                <a:cs typeface="Arial" panose="020B0604020202020204" pitchFamily="34" charset="0"/>
              </a:rPr>
              <a:t>Juni 2019 – April 2020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Arbeit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in den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thematischen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Kommissionen</a:t>
            </a:r>
            <a:endParaRPr lang="fr-CH" sz="30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000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September</a:t>
            </a:r>
            <a:r>
              <a:rPr lang="fr-CH" sz="3000" u="sng" dirty="0">
                <a:latin typeface="Bahnschrift" panose="020B0502040204020203" pitchFamily="34" charset="0"/>
                <a:cs typeface="Arial" panose="020B0604020202020204" pitchFamily="34" charset="0"/>
              </a:rPr>
              <a:t> 2020 – </a:t>
            </a:r>
            <a:r>
              <a:rPr lang="fr-CH" sz="3000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November</a:t>
            </a:r>
            <a:r>
              <a:rPr lang="fr-CH" sz="3000" u="sng" dirty="0">
                <a:latin typeface="Bahnschrift" panose="020B0502040204020203" pitchFamily="34" charset="0"/>
                <a:cs typeface="Arial" panose="020B0604020202020204" pitchFamily="34" charset="0"/>
              </a:rPr>
              <a:t> 2020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Prüfung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der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Grundsätze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durch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das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Plenum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000" u="sng" dirty="0">
                <a:latin typeface="Bahnschrift" panose="020B0502040204020203" pitchFamily="34" charset="0"/>
                <a:cs typeface="Arial" panose="020B0604020202020204" pitchFamily="34" charset="0"/>
              </a:rPr>
              <a:t>2021-2022: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Vernehmlassungsverfahren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Vorbereitung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des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Vorentwurfes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Prüfung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des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Entwurfes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durch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das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Plenum (2 bis 3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Lesungen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000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Frühjahr</a:t>
            </a:r>
            <a:r>
              <a:rPr lang="fr-CH" sz="3000" u="sng" dirty="0">
                <a:latin typeface="Bahnschrift" panose="020B0502040204020203" pitchFamily="34" charset="0"/>
                <a:cs typeface="Arial" panose="020B0604020202020204" pitchFamily="34" charset="0"/>
              </a:rPr>
              <a:t> 2023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Übergabe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des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Entwurfes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an den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Staatsrat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fr-CH" sz="3000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Herbst</a:t>
            </a:r>
            <a:r>
              <a:rPr lang="fr-CH" sz="3000" u="sng" dirty="0">
                <a:latin typeface="Bahnschrift" panose="020B0502040204020203" pitchFamily="34" charset="0"/>
                <a:cs typeface="Arial" panose="020B0604020202020204" pitchFamily="34" charset="0"/>
              </a:rPr>
              <a:t> / Winter 2023</a:t>
            </a:r>
            <a:r>
              <a:rPr lang="fr-CH" sz="30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fr-CH" sz="3000" dirty="0" err="1">
                <a:latin typeface="Bahnschrift" panose="020B0502040204020203" pitchFamily="34" charset="0"/>
                <a:cs typeface="Arial" panose="020B0604020202020204" pitchFamily="34" charset="0"/>
              </a:rPr>
              <a:t>Volksabstimmung</a:t>
            </a:r>
            <a:endParaRPr lang="fr-CH" sz="3000" dirty="0">
              <a:latin typeface="Bahnschrift" panose="020B050204020402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121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380557" y="1211832"/>
            <a:ext cx="8042475" cy="5268098"/>
          </a:xfrm>
        </p:spPr>
        <p:txBody>
          <a:bodyPr>
            <a:normAutofit/>
          </a:bodyPr>
          <a:lstStyle/>
          <a:p>
            <a:pPr algn="l">
              <a:lnSpc>
                <a:spcPct val="115000"/>
              </a:lnSpc>
            </a:pPr>
            <a:r>
              <a:rPr lang="fr-CH" sz="2800" b="1" u="sng" dirty="0" err="1">
                <a:latin typeface="Bahnschrift" panose="020B0502040204020203" pitchFamily="34" charset="0"/>
                <a:cs typeface="Arial" panose="020B0604020202020204" pitchFamily="34" charset="0"/>
              </a:rPr>
              <a:t>Bürgerbeteiligung</a:t>
            </a:r>
            <a:endParaRPr lang="fr-CH" sz="2800" b="1" u="sng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Der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Verfassungsrat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hat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beschlossen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eine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Bürgerbeteiligungskommission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zu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schaffen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,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um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die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Bevölkerung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in seine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Arbeit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zu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integrieren</a:t>
            </a:r>
            <a:endParaRPr lang="fr-CH" sz="21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Ziele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</a:p>
          <a:p>
            <a:pPr marL="1143000" lvl="2" indent="-457200" algn="l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fr-CH" sz="1800" dirty="0" err="1">
                <a:latin typeface="Bahnschrift" panose="020B0502040204020203" pitchFamily="34" charset="0"/>
                <a:cs typeface="Arial" panose="020B0604020202020204" pitchFamily="34" charset="0"/>
              </a:rPr>
              <a:t>Ideen</a:t>
            </a: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1800" dirty="0" err="1">
                <a:latin typeface="Bahnschrift" panose="020B0502040204020203" pitchFamily="34" charset="0"/>
                <a:cs typeface="Arial" panose="020B0604020202020204" pitchFamily="34" charset="0"/>
              </a:rPr>
              <a:t>sammeln</a:t>
            </a:r>
            <a:endParaRPr lang="fr-CH" sz="18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1143000" lvl="2" indent="-457200" algn="l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de-CH" sz="18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 Reflexionen der thematischen Kommissionen bereichern</a:t>
            </a:r>
          </a:p>
          <a:p>
            <a:pPr marL="1143000" lvl="2" indent="-457200" algn="l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de-CH" sz="18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de-DE" sz="1800" dirty="0" err="1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de-DE" sz="1800" dirty="0"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Anliegen der Öffentlichkeit ermitteln</a:t>
            </a:r>
            <a:endParaRPr lang="fr-CH" sz="18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1. Phase mit 2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Komponenten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(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Oktober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2019 –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Januar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2020): </a:t>
            </a:r>
          </a:p>
          <a:p>
            <a:pPr marL="1143000" lvl="2" indent="-457200" algn="l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Digitale </a:t>
            </a:r>
            <a:r>
              <a:rPr lang="fr-CH" sz="1800" dirty="0" err="1">
                <a:latin typeface="Bahnschrift" panose="020B0502040204020203" pitchFamily="34" charset="0"/>
                <a:cs typeface="Arial" panose="020B0604020202020204" pitchFamily="34" charset="0"/>
              </a:rPr>
              <a:t>Plattform</a:t>
            </a: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fr-CH" sz="1800" b="1" dirty="0">
                <a:latin typeface="Bahnschrift" panose="020B0502040204020203" pitchFamily="34" charset="0"/>
                <a:cs typeface="Arial" panose="020B0604020202020204" pitchFamily="34" charset="0"/>
                <a:hlinkClick r:id="rId2"/>
              </a:rPr>
              <a:t>www.wallismorgen.ch</a:t>
            </a: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</a:p>
          <a:p>
            <a:pPr marL="1143000" lvl="2" indent="-457200" algn="l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6 </a:t>
            </a:r>
            <a:r>
              <a:rPr lang="fr-CH" sz="1800" dirty="0" err="1">
                <a:latin typeface="Bahnschrift" panose="020B0502040204020203" pitchFamily="34" charset="0"/>
                <a:cs typeface="Arial" panose="020B0604020202020204" pitchFamily="34" charset="0"/>
              </a:rPr>
              <a:t>Bürgerworkshops</a:t>
            </a: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 in </a:t>
            </a:r>
            <a:r>
              <a:rPr lang="fr-CH" sz="1800" dirty="0" err="1">
                <a:latin typeface="Bahnschrift" panose="020B0502040204020203" pitchFamily="34" charset="0"/>
                <a:cs typeface="Arial" panose="020B0604020202020204" pitchFamily="34" charset="0"/>
              </a:rPr>
              <a:t>verschiedenen</a:t>
            </a: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1800" dirty="0" err="1">
                <a:latin typeface="Bahnschrift" panose="020B0502040204020203" pitchFamily="34" charset="0"/>
                <a:cs typeface="Arial" panose="020B0604020202020204" pitchFamily="34" charset="0"/>
              </a:rPr>
              <a:t>Orten</a:t>
            </a:r>
            <a:r>
              <a:rPr lang="fr-CH" sz="1800" dirty="0">
                <a:latin typeface="Bahnschrift" panose="020B0502040204020203" pitchFamily="34" charset="0"/>
                <a:cs typeface="Arial" panose="020B0604020202020204" pitchFamily="34" charset="0"/>
              </a:rPr>
              <a:t> des </a:t>
            </a:r>
            <a:r>
              <a:rPr lang="fr-CH" sz="1800" dirty="0" err="1">
                <a:latin typeface="Bahnschrift" panose="020B0502040204020203" pitchFamily="34" charset="0"/>
                <a:cs typeface="Arial" panose="020B0604020202020204" pitchFamily="34" charset="0"/>
              </a:rPr>
              <a:t>Kantons</a:t>
            </a:r>
            <a:endParaRPr lang="fr-CH" sz="18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Nächste</a:t>
            </a:r>
            <a:r>
              <a:rPr lang="fr-CH" sz="2100" dirty="0">
                <a:latin typeface="Bahnschrift" panose="020B0502040204020203" pitchFamily="34" charset="0"/>
                <a:cs typeface="Arial" panose="020B0604020202020204" pitchFamily="34" charset="0"/>
              </a:rPr>
              <a:t> Phase: </a:t>
            </a:r>
            <a:r>
              <a:rPr lang="fr-CH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Vernehmlassungsverfahren</a:t>
            </a:r>
            <a:r>
              <a:rPr lang="fr-CH" sz="225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5044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C52DB1-122A-4903-8EDA-70AC9AE05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59500"/>
          </a:xfrm>
        </p:spPr>
        <p:txBody>
          <a:bodyPr/>
          <a:lstStyle/>
          <a:p>
            <a:br>
              <a:rPr lang="de-CH" dirty="0"/>
            </a:br>
            <a:r>
              <a:rPr lang="de-CH" b="1" dirty="0">
                <a:latin typeface="Bahnschrift" panose="020B0502040204020203" pitchFamily="34" charset="0"/>
              </a:rPr>
              <a:t>Knacknüsse für eine neue Verfassung </a:t>
            </a:r>
            <a:br>
              <a:rPr lang="de-CH" b="1" dirty="0">
                <a:latin typeface="Bahnschrift" panose="020B0502040204020203" pitchFamily="34" charset="0"/>
              </a:rPr>
            </a:br>
            <a:r>
              <a:rPr lang="de-CH" dirty="0">
                <a:latin typeface="Bahnschrift" panose="020B0502040204020203" pitchFamily="34" charset="0"/>
              </a:rPr>
              <a:t>- </a:t>
            </a:r>
            <a:r>
              <a:rPr lang="de-CH" sz="2000" dirty="0">
                <a:latin typeface="Bahnschrift" panose="020B0502040204020203" pitchFamily="34" charset="0"/>
              </a:rPr>
              <a:t>Bevölkerung für die Thematik  sensibilisieren</a:t>
            </a:r>
            <a:br>
              <a:rPr lang="de-CH" sz="2000" dirty="0">
                <a:latin typeface="Bahnschrift" panose="020B0502040204020203" pitchFamily="34" charset="0"/>
              </a:rPr>
            </a:b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- Trennung von Kirche uns Staat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	- Präambel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	- Finanzielle  Aspekte </a:t>
            </a:r>
            <a:br>
              <a:rPr lang="de-CH" sz="2000" dirty="0">
                <a:latin typeface="Bahnschrift" panose="020B0502040204020203" pitchFamily="34" charset="0"/>
              </a:rPr>
            </a:b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- Garantieansprüche des Oberwallis 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	- Ständerat (Skrutinium)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	- Staatsrat</a:t>
            </a:r>
            <a:br>
              <a:rPr lang="de-CH" sz="2000" dirty="0">
                <a:latin typeface="Bahnschrift" panose="020B0502040204020203" pitchFamily="34" charset="0"/>
              </a:rPr>
            </a:b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-  Wahl der Kantonsrichter</a:t>
            </a:r>
            <a:br>
              <a:rPr lang="de-CH" sz="2000" dirty="0">
                <a:latin typeface="Bahnschrift" panose="020B0502040204020203" pitchFamily="34" charset="0"/>
              </a:rPr>
            </a:b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-  Zwischenebene zwischen Staat und  Gemeinden 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    Ersatz für Bezirke ( Regionen mit Unterwahlkreisen)</a:t>
            </a: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    Ersatz der Präfekten</a:t>
            </a:r>
            <a:br>
              <a:rPr lang="de-CH" sz="2000" dirty="0">
                <a:latin typeface="Bahnschrift" panose="020B0502040204020203" pitchFamily="34" charset="0"/>
              </a:rPr>
            </a:br>
            <a:br>
              <a:rPr lang="de-CH" sz="2000" dirty="0">
                <a:latin typeface="Bahnschrift" panose="020B0502040204020203" pitchFamily="34" charset="0"/>
              </a:rPr>
            </a:br>
            <a:r>
              <a:rPr lang="de-CH" sz="2000" dirty="0">
                <a:latin typeface="Bahnschrift" panose="020B0502040204020203" pitchFamily="34" charset="0"/>
              </a:rPr>
              <a:t>-  Interkantonale Kooperation </a:t>
            </a:r>
            <a:br>
              <a:rPr lang="de-CH" dirty="0">
                <a:latin typeface="Bahnschrift" panose="020B0502040204020203" pitchFamily="34" charset="0"/>
              </a:rPr>
            </a:br>
            <a:br>
              <a:rPr lang="de-CH" dirty="0"/>
            </a:br>
            <a:br>
              <a:rPr lang="de-CH" dirty="0"/>
            </a:b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50302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617618" y="2435469"/>
            <a:ext cx="8281358" cy="1648156"/>
          </a:xfrm>
          <a:prstGeom prst="rect">
            <a:avLst/>
          </a:prstGeom>
        </p:spPr>
        <p:txBody>
          <a:bodyPr anchor="b"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4800" b="1" dirty="0" err="1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Danke</a:t>
            </a:r>
            <a:r>
              <a:rPr lang="fr-CH" sz="4800" b="1" dirty="0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  <a:r>
              <a:rPr lang="fr-CH" sz="4800" b="1" dirty="0" err="1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für</a:t>
            </a:r>
            <a:r>
              <a:rPr lang="fr-CH" sz="4800" b="1" dirty="0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 die </a:t>
            </a:r>
            <a:r>
              <a:rPr lang="fr-CH" sz="4800" b="1" dirty="0" err="1">
                <a:solidFill>
                  <a:srgbClr val="C0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Aufmerksamkeit</a:t>
            </a:r>
            <a:endParaRPr lang="fr-CH" sz="4800" b="1" dirty="0">
              <a:solidFill>
                <a:srgbClr val="C00000"/>
              </a:solidFill>
              <a:latin typeface="Bahnschrift" panose="020B050204020402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43105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777</Words>
  <Application>Microsoft Office PowerPoint</Application>
  <PresentationFormat>Bildschirmpräsentation (4:3)</PresentationFormat>
  <Paragraphs>89</Paragraphs>
  <Slides>12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12</vt:i4>
      </vt:variant>
    </vt:vector>
  </HeadingPairs>
  <TitlesOfParts>
    <vt:vector size="21" baseType="lpstr">
      <vt:lpstr>Arial</vt:lpstr>
      <vt:lpstr>Bahnschrift</vt:lpstr>
      <vt:lpstr>Calibri</vt:lpstr>
      <vt:lpstr>Calibri Light</vt:lpstr>
      <vt:lpstr>Courier New</vt:lpstr>
      <vt:lpstr>Wingdings</vt:lpstr>
      <vt:lpstr>Thème Office</vt:lpstr>
      <vt:lpstr>1_Conception personnalisée</vt:lpstr>
      <vt:lpstr>Conception personnalisée</vt:lpstr>
      <vt:lpstr>Verfassungsrat des Kantons Wallis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  Kommissionsarbeit  3 Stufen  - Grundsätze  - 1. Lesung - 2. Lesung   -  Themenorientiert, obwohl grundverschiedene      Ansichten  und methodische Ansätze  -  Jüngere werden bewusst ins Boot genommen -  In den Grundsätzen wollen die Kommissionen testen,     wie das Plenum reagiert  </vt:lpstr>
      <vt:lpstr>Thematische Kommission 6  Aufgaben des Staates III: Soziale und andere Aufgaben des Staates</vt:lpstr>
      <vt:lpstr>PowerPoint-Präsentation</vt:lpstr>
      <vt:lpstr>PowerPoint-Präsentation</vt:lpstr>
      <vt:lpstr> Knacknüsse für eine neue Verfassung  - Bevölkerung für die Thematik  sensibilisieren  - Trennung von Kirche uns Staat  - Präambel  - Finanzielle  Aspekte   - Garantieansprüche des Oberwallis   - Ständerat (Skrutinium)  - Staatsrat  -  Wahl der Kantonsrichter  -  Zwischenebene zwischen Staat und  Gemeinden      Ersatz für Bezirke ( Regionen mit Unterwahlkreisen)     Ersatz der Präfekten  -  Interkantonale Kooperation    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Verfassungsrat des Kantons Wallis</dc:title>
  <dc:creator>kjIwKo7SZR@unifr.ch</dc:creator>
  <cp:lastModifiedBy>kjIwKo7SZR@unifr.ch</cp:lastModifiedBy>
  <cp:revision>15</cp:revision>
  <dcterms:created xsi:type="dcterms:W3CDTF">2020-08-23T12:51:46Z</dcterms:created>
  <dcterms:modified xsi:type="dcterms:W3CDTF">2020-08-27T15:53:33Z</dcterms:modified>
</cp:coreProperties>
</file>