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E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>
      <p:cViewPr varScale="1">
        <p:scale>
          <a:sx n="131" d="100"/>
          <a:sy n="131" d="100"/>
        </p:scale>
        <p:origin x="15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39" y="-91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6346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43"/>
            <a:ext cx="2946347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29343"/>
            <a:ext cx="2946346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FE8D9138-D0AB-44C3-986C-567BB2F9CFCC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1950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6346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43"/>
            <a:ext cx="2946347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29343"/>
            <a:ext cx="2946346" cy="49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27" tIns="47513" rIns="95027" bIns="4751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BD2AB7D8-6BF2-4B67-BBDB-FFB5C14D9B4D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502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CH" altLang="fr-FR" noProof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/>
              <a:t>Modifier le style des sous-titres du masque</a:t>
            </a:r>
            <a:endParaRPr lang="fr-CH" altLang="fr-FR" noProof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1C88E-8F4D-49DD-BF09-6AC8429C26DC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1317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77603E-E4E3-452A-8D6F-F821AAF25F97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4063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56150" y="1125538"/>
            <a:ext cx="4137025" cy="25511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56150" y="3829050"/>
            <a:ext cx="4137025" cy="25527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476250" y="6521450"/>
            <a:ext cx="7616825" cy="288925"/>
          </a:xfrm>
        </p:spPr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xfrm>
            <a:off x="161925" y="6681788"/>
            <a:ext cx="431800" cy="244475"/>
          </a:xfrm>
        </p:spPr>
        <p:txBody>
          <a:bodyPr/>
          <a:lstStyle>
            <a:lvl1pPr>
              <a:defRPr/>
            </a:lvl1pPr>
          </a:lstStyle>
          <a:p>
            <a:fld id="{E8F2FA30-B458-48AB-A3FA-C7E8A20B8F82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8324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476250" y="6521450"/>
            <a:ext cx="7616825" cy="288925"/>
          </a:xfrm>
        </p:spPr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61925" y="6681788"/>
            <a:ext cx="431800" cy="244475"/>
          </a:xfrm>
        </p:spPr>
        <p:txBody>
          <a:bodyPr/>
          <a:lstStyle>
            <a:lvl1pPr>
              <a:defRPr/>
            </a:lvl1pPr>
          </a:lstStyle>
          <a:p>
            <a:fld id="{302F0833-0EBE-40AB-AF29-5674B0D40B85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296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8A691-6E9C-46C5-BBF6-C67CA81E9CA1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65728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F1806A-2F9D-4DD1-B7B5-D2AE0CF42DBF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38562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54EEE5-E54E-4859-8C23-EFBCB7845BE0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7295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0FB16C-0767-4232-8644-1570F22744B7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420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4977FD-4418-4F76-AAAA-A498F64B9B0F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540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47E510-C75F-4C78-97C3-8B56FD3DC79B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2793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79F24-DB2B-43FB-9FAE-1E0800152842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2170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CC0CDC-0B8B-4360-9CF9-8FA48FA4F34A}" type="slidenum">
              <a:rPr lang="fr-CH" altLang="fr-FR"/>
              <a:pPr/>
              <a:t>‹Nr.›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13363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/>
              <a:t>Cliquez pour modifier les styles </a:t>
            </a:r>
          </a:p>
          <a:p>
            <a:pPr lvl="1"/>
            <a:r>
              <a:rPr lang="fr-CH" altLang="fr-FR"/>
              <a:t>Deuxième niveau</a:t>
            </a:r>
          </a:p>
          <a:p>
            <a:pPr lvl="2"/>
            <a:r>
              <a:rPr lang="fr-CH" altLang="fr-FR"/>
              <a:t>Troisième niveau</a:t>
            </a:r>
          </a:p>
          <a:p>
            <a:pPr lvl="3"/>
            <a:r>
              <a:rPr lang="fr-CH" altLang="fr-FR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CH" altLang="fr-F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E86CE92B-963A-4396-B770-6E94B1E26393}" type="slidenum">
              <a:rPr lang="fr-CH" altLang="fr-FR"/>
              <a:pPr/>
              <a:t>‹Nr.›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12910"/>
            <a:ext cx="7772400" cy="1374735"/>
          </a:xfrm>
          <a:noFill/>
          <a:ln w="28575"/>
        </p:spPr>
        <p:txBody>
          <a:bodyPr/>
          <a:lstStyle/>
          <a:p>
            <a:pPr>
              <a:lnSpc>
                <a:spcPts val="5000"/>
              </a:lnSpc>
            </a:pPr>
            <a:r>
              <a:rPr lang="fr-CH" dirty="0" err="1"/>
              <a:t>Fachtagung</a:t>
            </a:r>
            <a:r>
              <a:rPr lang="fr-CH" dirty="0"/>
              <a:t> 2020</a:t>
            </a:r>
            <a:br>
              <a:rPr lang="fr-CH" dirty="0"/>
            </a:br>
            <a:r>
              <a:rPr lang="fr-CH" dirty="0" err="1"/>
              <a:t>MöVO</a:t>
            </a:r>
            <a:endParaRPr lang="fr-CH" alt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/>
              <a:t>Fiesch</a:t>
            </a:r>
            <a:endParaRPr lang="fr-CH" dirty="0"/>
          </a:p>
          <a:p>
            <a:r>
              <a:rPr lang="fr-CH" dirty="0"/>
              <a:t>28. August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3846"/>
            <a:ext cx="8435975" cy="523220"/>
          </a:xfrm>
        </p:spPr>
        <p:txBody>
          <a:bodyPr/>
          <a:lstStyle/>
          <a:p>
            <a:r>
              <a:rPr lang="fr-CH" altLang="fr-FR" dirty="0" err="1"/>
              <a:t>Neuorganisation</a:t>
            </a:r>
            <a:r>
              <a:rPr lang="fr-CH" altLang="fr-FR" dirty="0"/>
              <a:t> der </a:t>
            </a:r>
            <a:r>
              <a:rPr lang="fr-CH" altLang="fr-FR" dirty="0" err="1"/>
              <a:t>Dienststelle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908720"/>
            <a:ext cx="8424862" cy="5473030"/>
          </a:xfrm>
        </p:spPr>
        <p:txBody>
          <a:bodyPr/>
          <a:lstStyle/>
          <a:p>
            <a:pPr>
              <a:buFontTx/>
              <a:buNone/>
            </a:pPr>
            <a:r>
              <a:rPr lang="fr-CH" altLang="fr-FR" sz="1800" b="1" dirty="0"/>
              <a:t>5 </a:t>
            </a:r>
            <a:r>
              <a:rPr lang="fr-CH" altLang="fr-FR" sz="1800" b="1" dirty="0" err="1"/>
              <a:t>Grundprinzipien</a:t>
            </a:r>
            <a:endParaRPr lang="fr-CH" alt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2</a:t>
            </a:fld>
            <a:endParaRPr lang="fr-CH" altLang="fr-FR"/>
          </a:p>
        </p:txBody>
      </p:sp>
      <p:sp>
        <p:nvSpPr>
          <p:cNvPr id="10" name="Oval 4">
            <a:extLst>
              <a:ext uri="{FF2B5EF4-FFF2-40B4-BE49-F238E27FC236}">
                <a16:creationId xmlns:a16="http://schemas.microsoft.com/office/drawing/2014/main" id="{D5E84D38-8F23-40A5-BE90-425F5965B83A}"/>
              </a:ext>
            </a:extLst>
          </p:cNvPr>
          <p:cNvSpPr/>
          <p:nvPr/>
        </p:nvSpPr>
        <p:spPr bwMode="auto">
          <a:xfrm>
            <a:off x="1547664" y="1595974"/>
            <a:ext cx="5904656" cy="4353306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48" tIns="45024" rIns="90048" bIns="45024" numCol="1" rtlCol="0" anchor="ctr" anchorCtr="0" compatLnSpc="1">
            <a:prstTxWarp prst="textNoShape">
              <a:avLst/>
            </a:prstTxWarp>
          </a:bodyPr>
          <a:lstStyle/>
          <a:p>
            <a:pPr defTabSz="899847" eaLnBrk="1" hangingPunct="1"/>
            <a:endParaRPr lang="fr-CH" sz="2888" b="1" dirty="0">
              <a:solidFill>
                <a:srgbClr val="294F96"/>
              </a:solidFill>
              <a:latin typeface="Arial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AD59EE3-F438-47AE-B1AE-A6AB01B39F59}"/>
              </a:ext>
            </a:extLst>
          </p:cNvPr>
          <p:cNvSpPr txBox="1">
            <a:spLocks/>
          </p:cNvSpPr>
          <p:nvPr/>
        </p:nvSpPr>
        <p:spPr bwMode="auto">
          <a:xfrm>
            <a:off x="2628000" y="3269320"/>
            <a:ext cx="3888000" cy="111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E1282B"/>
                </a:solidFill>
                <a:latin typeface="+mn-lt"/>
              </a:defRPr>
            </a:lvl2pPr>
            <a:lvl3pPr marL="114300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e-CH" sz="1800" b="1" kern="0" dirty="0"/>
              <a:t>Die Dienststelle für Bevölkerung und Migration gewährleistet ein hohes Mass an Effizienz zum Wohle der Gesellschaft unter Berücksichtigung der menschlichen Aspekte</a:t>
            </a:r>
            <a:endParaRPr lang="fr-CH" sz="1800" b="1" kern="0" dirty="0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BFBE910D-CE03-4481-910E-C335D4A02F2E}"/>
              </a:ext>
            </a:extLst>
          </p:cNvPr>
          <p:cNvSpPr txBox="1"/>
          <p:nvPr/>
        </p:nvSpPr>
        <p:spPr>
          <a:xfrm>
            <a:off x="288000" y="3731768"/>
            <a:ext cx="2340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Bemühen, den Interessengruppen einen besonderen Mehrwert zu bieten</a:t>
            </a:r>
            <a:endParaRPr lang="fr-FR" sz="1600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F40A0EB6-E38C-4F31-8179-3205F33FD4A5}"/>
              </a:ext>
            </a:extLst>
          </p:cNvPr>
          <p:cNvSpPr txBox="1"/>
          <p:nvPr/>
        </p:nvSpPr>
        <p:spPr>
          <a:xfrm>
            <a:off x="5739844" y="1790087"/>
            <a:ext cx="2340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CH"/>
            </a:defPPr>
            <a:lvl1pPr algn="ct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CH" dirty="0">
                <a:solidFill>
                  <a:schemeClr val="tx1"/>
                </a:solidFill>
              </a:rPr>
              <a:t>Respektierung der Menschen und ihrer  Situationen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472DC8B4-7A76-4F59-9356-39535860FE7B}"/>
              </a:ext>
            </a:extLst>
          </p:cNvPr>
          <p:cNvSpPr txBox="1"/>
          <p:nvPr/>
        </p:nvSpPr>
        <p:spPr>
          <a:xfrm>
            <a:off x="6453834" y="4208014"/>
            <a:ext cx="2556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CH"/>
            </a:defPPr>
            <a:lvl1pPr algn="ct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CH" dirty="0">
                <a:solidFill>
                  <a:schemeClr val="tx1"/>
                </a:solidFill>
              </a:rPr>
              <a:t>Kontrolle der Betriebskosten der Dienststelle, der Sektionen und Ämter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8AF06E89-1A07-44B8-B55F-634E22B173D4}"/>
              </a:ext>
            </a:extLst>
          </p:cNvPr>
          <p:cNvSpPr txBox="1"/>
          <p:nvPr/>
        </p:nvSpPr>
        <p:spPr>
          <a:xfrm>
            <a:off x="1835696" y="1441068"/>
            <a:ext cx="2556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Rechtmäßigkeit und Gleichbehandlung für alle Kunden </a:t>
            </a:r>
          </a:p>
          <a:p>
            <a:pPr algn="ctr"/>
            <a:endParaRPr lang="fr-FR" sz="1600" dirty="0"/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052187FD-F91A-4CE8-A61C-FDCCDB25AABE}"/>
              </a:ext>
            </a:extLst>
          </p:cNvPr>
          <p:cNvSpPr txBox="1"/>
          <p:nvPr/>
        </p:nvSpPr>
        <p:spPr>
          <a:xfrm>
            <a:off x="2771800" y="5332216"/>
            <a:ext cx="25560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CH"/>
            </a:defPPr>
            <a:lvl1pPr algn="ct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CH" dirty="0">
                <a:solidFill>
                  <a:schemeClr val="tx1"/>
                </a:solidFill>
              </a:rPr>
              <a:t>Strukturelle und operative Effizienz bei der Handhabung und Bearbeitung von Akten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6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24708"/>
            <a:ext cx="8435975" cy="1200329"/>
          </a:xfrm>
        </p:spPr>
        <p:txBody>
          <a:bodyPr/>
          <a:lstStyle/>
          <a:p>
            <a:br>
              <a:rPr lang="de-CH" sz="1800" b="1" dirty="0">
                <a:solidFill>
                  <a:schemeClr val="tx1"/>
                </a:solidFill>
              </a:rPr>
            </a:br>
            <a:r>
              <a:rPr lang="de-CH" sz="1800" b="1" dirty="0">
                <a:solidFill>
                  <a:schemeClr val="tx1"/>
                </a:solidFill>
              </a:rPr>
              <a:t>Eine gründliche Überholung des derzeitigen Organigramms ist notwendig, um den Auftrag effizient ausführen zu können.</a:t>
            </a:r>
            <a:br>
              <a:rPr lang="de-CH" sz="1800" b="1" dirty="0">
                <a:solidFill>
                  <a:schemeClr val="tx1"/>
                </a:solidFill>
              </a:rPr>
            </a:br>
            <a:endParaRPr lang="fr-CH" sz="1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3</a:t>
            </a:fld>
            <a:endParaRPr lang="fr-CH" altLang="fr-FR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17052FCA-3D51-4128-8B6F-A8990533E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930" y="1125538"/>
            <a:ext cx="7727628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1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24709"/>
            <a:ext cx="8435975" cy="1200329"/>
          </a:xfrm>
        </p:spPr>
        <p:txBody>
          <a:bodyPr/>
          <a:lstStyle/>
          <a:p>
            <a:br>
              <a:rPr lang="de-CH" sz="1800" b="1" dirty="0">
                <a:solidFill>
                  <a:schemeClr val="tx1"/>
                </a:solidFill>
              </a:rPr>
            </a:br>
            <a:r>
              <a:rPr lang="de-CH" sz="1800" b="1" dirty="0">
                <a:solidFill>
                  <a:schemeClr val="tx1"/>
                </a:solidFill>
              </a:rPr>
              <a:t>Das neue Organigramm basiert auf der Vereinheitlichung der Sektionsaufgaben, der Abflachung der Hierarchien und der Einstellung eines vollzeitlichen projektorientierten Adjunkten</a:t>
            </a:r>
            <a:endParaRPr lang="fr-CH" sz="1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4</a:t>
            </a:fld>
            <a:endParaRPr lang="fr-CH" alt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D3930C25-1BED-4E0C-9FD2-07D709A2302F}"/>
              </a:ext>
            </a:extLst>
          </p:cNvPr>
          <p:cNvGrpSpPr/>
          <p:nvPr/>
        </p:nvGrpSpPr>
        <p:grpSpPr>
          <a:xfrm>
            <a:off x="210243" y="1692593"/>
            <a:ext cx="8728677" cy="4588134"/>
            <a:chOff x="261053" y="1414301"/>
            <a:chExt cx="8728677" cy="4588134"/>
          </a:xfrm>
        </p:grpSpPr>
        <p:cxnSp>
          <p:nvCxnSpPr>
            <p:cNvPr id="6" name="Connector: Elbow 24">
              <a:extLst>
                <a:ext uri="{FF2B5EF4-FFF2-40B4-BE49-F238E27FC236}">
                  <a16:creationId xmlns:a16="http://schemas.microsoft.com/office/drawing/2014/main" id="{83A839F2-A3F6-4AA3-9963-1C3C04A36C7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4625392" y="2626640"/>
              <a:ext cx="11463" cy="3568216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59E47A56-1672-46B5-9405-F71ED8AF8F18}"/>
                </a:ext>
              </a:extLst>
            </p:cNvPr>
            <p:cNvGrpSpPr/>
            <p:nvPr/>
          </p:nvGrpSpPr>
          <p:grpSpPr>
            <a:xfrm>
              <a:off x="1851083" y="4956494"/>
              <a:ext cx="1975242" cy="613505"/>
              <a:chOff x="5155472" y="5869524"/>
              <a:chExt cx="2188312" cy="679684"/>
            </a:xfrm>
          </p:grpSpPr>
          <p:cxnSp>
            <p:nvCxnSpPr>
              <p:cNvPr id="24" name="Connector: Elbow 22">
                <a:extLst>
                  <a:ext uri="{FF2B5EF4-FFF2-40B4-BE49-F238E27FC236}">
                    <a16:creationId xmlns:a16="http://schemas.microsoft.com/office/drawing/2014/main" id="{07DAE5AE-CBEC-4FA8-B693-B26552E477F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 flipH="1" flipV="1">
                <a:off x="5362708" y="5662288"/>
                <a:ext cx="679683" cy="109415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Connector: Elbow 23">
                <a:extLst>
                  <a:ext uri="{FF2B5EF4-FFF2-40B4-BE49-F238E27FC236}">
                    <a16:creationId xmlns:a16="http://schemas.microsoft.com/office/drawing/2014/main" id="{B4CF7297-4DA3-497F-B46D-D3D1F9D932F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6456864" y="5662289"/>
                <a:ext cx="679683" cy="109415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A2E574-A0EF-4742-A9EE-4AAA45A8D078}"/>
                </a:ext>
              </a:extLst>
            </p:cNvPr>
            <p:cNvSpPr/>
            <p:nvPr/>
          </p:nvSpPr>
          <p:spPr>
            <a:xfrm>
              <a:off x="2045161" y="4410747"/>
              <a:ext cx="1592244" cy="617401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Séjour &amp; Etablissement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35C03CF-8210-4895-AAB2-D522C350DACF}"/>
                </a:ext>
              </a:extLst>
            </p:cNvPr>
            <p:cNvSpPr/>
            <p:nvPr/>
          </p:nvSpPr>
          <p:spPr>
            <a:xfrm>
              <a:off x="261053" y="4410747"/>
              <a:ext cx="1592244" cy="617401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Etat civil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552B03-67D9-4899-BE77-F5CAFED4CEA0}"/>
                </a:ext>
              </a:extLst>
            </p:cNvPr>
            <p:cNvSpPr/>
            <p:nvPr/>
          </p:nvSpPr>
          <p:spPr>
            <a:xfrm>
              <a:off x="3829269" y="4410747"/>
              <a:ext cx="1592244" cy="617401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Intégration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800843B-B278-43C0-8EC6-17154F838164}"/>
                </a:ext>
              </a:extLst>
            </p:cNvPr>
            <p:cNvSpPr/>
            <p:nvPr/>
          </p:nvSpPr>
          <p:spPr>
            <a:xfrm>
              <a:off x="5613377" y="4410747"/>
              <a:ext cx="1592244" cy="617401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Centre de </a:t>
              </a:r>
            </a:p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Documents d’identité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39C44B-8F5C-4253-ACFA-6337FCF2D47F}"/>
                </a:ext>
              </a:extLst>
            </p:cNvPr>
            <p:cNvSpPr/>
            <p:nvPr/>
          </p:nvSpPr>
          <p:spPr>
            <a:xfrm>
              <a:off x="7397486" y="4410747"/>
              <a:ext cx="1592244" cy="617401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Asile &amp; Départs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5DCE350-5E07-485F-948F-4FE3C17EA764}"/>
                </a:ext>
              </a:extLst>
            </p:cNvPr>
            <p:cNvSpPr/>
            <p:nvPr/>
          </p:nvSpPr>
          <p:spPr>
            <a:xfrm>
              <a:off x="5089534" y="2913193"/>
              <a:ext cx="1592244" cy="449914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Ressources &amp; Administration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1E2BD9C-9E12-4669-8837-152BCEC460FB}"/>
                </a:ext>
              </a:extLst>
            </p:cNvPr>
            <p:cNvSpPr/>
            <p:nvPr/>
          </p:nvSpPr>
          <p:spPr>
            <a:xfrm>
              <a:off x="2598683" y="2574572"/>
              <a:ext cx="1592244" cy="4499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schemeClr val="bg1"/>
                  </a:solidFill>
                  <a:latin typeface="Calibri" panose="020F0502020204030204"/>
                </a:rPr>
                <a:t>Adjoint(e)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F2D964-7F5E-46D9-A0DA-4435B0D085B6}"/>
                </a:ext>
              </a:extLst>
            </p:cNvPr>
            <p:cNvSpPr/>
            <p:nvPr/>
          </p:nvSpPr>
          <p:spPr>
            <a:xfrm>
              <a:off x="3826325" y="1414301"/>
              <a:ext cx="1592244" cy="80730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Chef(</a:t>
              </a:r>
              <a:r>
                <a:rPr lang="fr-FR" sz="1444" b="1" dirty="0" err="1">
                  <a:solidFill>
                    <a:prstClr val="white"/>
                  </a:solidFill>
                  <a:latin typeface="Calibri" panose="020F0502020204030204"/>
                </a:rPr>
                <a:t>fe</a:t>
              </a: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) de service</a:t>
              </a:r>
            </a:p>
          </p:txBody>
        </p:sp>
        <p:cxnSp>
          <p:nvCxnSpPr>
            <p:cNvPr id="16" name="Connector: Elbow 14">
              <a:extLst>
                <a:ext uri="{FF2B5EF4-FFF2-40B4-BE49-F238E27FC236}">
                  <a16:creationId xmlns:a16="http://schemas.microsoft.com/office/drawing/2014/main" id="{9ED199D5-7254-46E9-8170-9DA6F3D1A237}"/>
                </a:ext>
              </a:extLst>
            </p:cNvPr>
            <p:cNvCxnSpPr>
              <a:cxnSpLocks/>
              <a:stCxn id="13" idx="1"/>
              <a:endCxn id="15" idx="2"/>
            </p:cNvCxnSpPr>
            <p:nvPr/>
          </p:nvCxnSpPr>
          <p:spPr bwMode="auto">
            <a:xfrm rot="10800000">
              <a:off x="4622447" y="2221606"/>
              <a:ext cx="467087" cy="916545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Connector: Elbow 15">
              <a:extLst>
                <a:ext uri="{FF2B5EF4-FFF2-40B4-BE49-F238E27FC236}">
                  <a16:creationId xmlns:a16="http://schemas.microsoft.com/office/drawing/2014/main" id="{1D4F14C5-B08A-4BD4-BCD3-2040BECB8888}"/>
                </a:ext>
              </a:extLst>
            </p:cNvPr>
            <p:cNvCxnSpPr>
              <a:cxnSpLocks/>
              <a:stCxn id="14" idx="3"/>
              <a:endCxn id="15" idx="2"/>
            </p:cNvCxnSpPr>
            <p:nvPr/>
          </p:nvCxnSpPr>
          <p:spPr bwMode="auto">
            <a:xfrm flipV="1">
              <a:off x="4190927" y="2221606"/>
              <a:ext cx="431521" cy="5779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Connector: Elbow 16">
              <a:extLst>
                <a:ext uri="{FF2B5EF4-FFF2-40B4-BE49-F238E27FC236}">
                  <a16:creationId xmlns:a16="http://schemas.microsoft.com/office/drawing/2014/main" id="{3095BEC5-E997-4E2D-BF78-251CF61BC318}"/>
                </a:ext>
              </a:extLst>
            </p:cNvPr>
            <p:cNvCxnSpPr>
              <a:cxnSpLocks/>
              <a:stCxn id="12" idx="0"/>
              <a:endCxn id="9" idx="0"/>
            </p:cNvCxnSpPr>
            <p:nvPr/>
          </p:nvCxnSpPr>
          <p:spPr bwMode="auto">
            <a:xfrm rot="16200000" flipV="1">
              <a:off x="4625392" y="842532"/>
              <a:ext cx="11463" cy="7136432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7">
              <a:extLst>
                <a:ext uri="{FF2B5EF4-FFF2-40B4-BE49-F238E27FC236}">
                  <a16:creationId xmlns:a16="http://schemas.microsoft.com/office/drawing/2014/main" id="{E156CAE4-9CF8-4993-BA9A-3E78AC1CA733}"/>
                </a:ext>
              </a:extLst>
            </p:cNvPr>
            <p:cNvCxnSpPr>
              <a:cxnSpLocks/>
              <a:stCxn id="10" idx="0"/>
              <a:endCxn id="15" idx="2"/>
            </p:cNvCxnSpPr>
            <p:nvPr/>
          </p:nvCxnSpPr>
          <p:spPr bwMode="auto">
            <a:xfrm flipH="1" flipV="1">
              <a:off x="4622448" y="2221605"/>
              <a:ext cx="2943" cy="21891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96037FE-685E-4898-AC21-2C8A401395CB}"/>
                </a:ext>
              </a:extLst>
            </p:cNvPr>
            <p:cNvSpPr/>
            <p:nvPr/>
          </p:nvSpPr>
          <p:spPr>
            <a:xfrm>
              <a:off x="1004010" y="5552521"/>
              <a:ext cx="1696727" cy="449914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Production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ADBD22-97B2-4771-A3C2-7250F68A6484}"/>
                </a:ext>
              </a:extLst>
            </p:cNvPr>
            <p:cNvSpPr/>
            <p:nvPr/>
          </p:nvSpPr>
          <p:spPr>
            <a:xfrm>
              <a:off x="2977962" y="5552521"/>
              <a:ext cx="1696727" cy="449914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Instruction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AD42493-4549-43BE-AEBE-8987B2FD5887}"/>
                </a:ext>
              </a:extLst>
            </p:cNvPr>
            <p:cNvSpPr/>
            <p:nvPr/>
          </p:nvSpPr>
          <p:spPr>
            <a:xfrm>
              <a:off x="7056830" y="2913193"/>
              <a:ext cx="1592244" cy="449914"/>
            </a:xfrm>
            <a:prstGeom prst="rect">
              <a:avLst/>
            </a:prstGeom>
            <a:solidFill>
              <a:srgbClr val="3399FF"/>
            </a:solidFill>
            <a:ln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392" tIns="36196" rIns="72392" bIns="361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23903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444" b="1" dirty="0">
                  <a:solidFill>
                    <a:prstClr val="white"/>
                  </a:solidFill>
                  <a:latin typeface="Calibri" panose="020F0502020204030204"/>
                </a:rPr>
                <a:t>Harmonisation des registres BDR</a:t>
              </a:r>
            </a:p>
          </p:txBody>
        </p:sp>
        <p:cxnSp>
          <p:nvCxnSpPr>
            <p:cNvPr id="23" name="Straight Connector 21">
              <a:extLst>
                <a:ext uri="{FF2B5EF4-FFF2-40B4-BE49-F238E27FC236}">
                  <a16:creationId xmlns:a16="http://schemas.microsoft.com/office/drawing/2014/main" id="{E665B600-68A6-4364-9897-29609C5825E3}"/>
                </a:ext>
              </a:extLst>
            </p:cNvPr>
            <p:cNvCxnSpPr>
              <a:stCxn id="22" idx="1"/>
              <a:endCxn id="13" idx="3"/>
            </p:cNvCxnSpPr>
            <p:nvPr/>
          </p:nvCxnSpPr>
          <p:spPr bwMode="auto">
            <a:xfrm flipH="1">
              <a:off x="6681779" y="3138150"/>
              <a:ext cx="37505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930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LAUFENDE PROJEKTE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1800" b="1" dirty="0"/>
              <a:t>E-</a:t>
            </a:r>
            <a:r>
              <a:rPr lang="fr-CH" sz="1800" b="1" dirty="0" err="1"/>
              <a:t>Umzug</a:t>
            </a:r>
            <a:endParaRPr lang="fr-CH" sz="1800" b="1" dirty="0"/>
          </a:p>
          <a:p>
            <a:pPr marL="0" indent="0">
              <a:buNone/>
            </a:pPr>
            <a:r>
              <a:rPr lang="fr-CH" sz="1800" b="1" dirty="0"/>
              <a:t>	</a:t>
            </a:r>
            <a:r>
              <a:rPr lang="fr-CH" sz="1600" dirty="0" err="1"/>
              <a:t>Umzug</a:t>
            </a:r>
            <a:r>
              <a:rPr lang="fr-CH" sz="1600" dirty="0"/>
              <a:t> in </a:t>
            </a:r>
            <a:r>
              <a:rPr lang="fr-CH" sz="1600" dirty="0" err="1"/>
              <a:t>elektronischer</a:t>
            </a:r>
            <a:r>
              <a:rPr lang="fr-CH" sz="1600" dirty="0"/>
              <a:t> </a:t>
            </a:r>
            <a:r>
              <a:rPr lang="fr-CH" sz="1600" dirty="0" err="1"/>
              <a:t>Form</a:t>
            </a:r>
            <a:r>
              <a:rPr lang="fr-CH" sz="1600" dirty="0"/>
              <a:t>, </a:t>
            </a:r>
            <a:r>
              <a:rPr lang="fr-CH" sz="1600" dirty="0" err="1"/>
              <a:t>sprich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An- </a:t>
            </a:r>
            <a:r>
              <a:rPr lang="fr-CH" sz="1600" dirty="0" err="1"/>
              <a:t>und</a:t>
            </a:r>
            <a:r>
              <a:rPr lang="fr-CH" sz="1600" dirty="0"/>
              <a:t> </a:t>
            </a:r>
            <a:r>
              <a:rPr lang="fr-CH" sz="1600" dirty="0" err="1"/>
              <a:t>Abmelden</a:t>
            </a:r>
            <a:r>
              <a:rPr lang="fr-CH" sz="1600" dirty="0"/>
              <a:t> </a:t>
            </a:r>
            <a:r>
              <a:rPr lang="fr-CH" sz="1600" dirty="0" err="1"/>
              <a:t>bei</a:t>
            </a:r>
            <a:r>
              <a:rPr lang="fr-CH" sz="1600" dirty="0"/>
              <a:t> der 	</a:t>
            </a:r>
            <a:r>
              <a:rPr lang="fr-CH" sz="1600" dirty="0" err="1"/>
              <a:t>Wohngemeinde</a:t>
            </a:r>
            <a:r>
              <a:rPr lang="fr-CH" sz="1600" dirty="0"/>
              <a:t> </a:t>
            </a:r>
            <a:r>
              <a:rPr lang="fr-CH" sz="1600" dirty="0" err="1"/>
              <a:t>auf</a:t>
            </a:r>
            <a:r>
              <a:rPr lang="fr-CH" sz="1600" dirty="0"/>
              <a:t> </a:t>
            </a:r>
            <a:r>
              <a:rPr lang="fr-CH" sz="1600" dirty="0" err="1"/>
              <a:t>dem</a:t>
            </a:r>
            <a:r>
              <a:rPr lang="fr-CH" sz="1600" dirty="0"/>
              <a:t> </a:t>
            </a:r>
            <a:r>
              <a:rPr lang="fr-CH" sz="1600" dirty="0" err="1"/>
              <a:t>digitalen</a:t>
            </a:r>
            <a:r>
              <a:rPr lang="fr-CH" sz="1600" dirty="0"/>
              <a:t> </a:t>
            </a:r>
            <a:r>
              <a:rPr lang="fr-CH" sz="1600" dirty="0" err="1"/>
              <a:t>Weg</a:t>
            </a:r>
            <a:r>
              <a:rPr lang="fr-CH" sz="1600" dirty="0"/>
              <a:t> </a:t>
            </a:r>
            <a:r>
              <a:rPr lang="fr-CH" sz="1600" dirty="0" err="1"/>
              <a:t>machen</a:t>
            </a:r>
            <a:endParaRPr lang="fr-CH" sz="1600" dirty="0"/>
          </a:p>
          <a:p>
            <a:r>
              <a:rPr lang="fr-CH" sz="1800" b="1" dirty="0"/>
              <a:t>PA-19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dirty="0"/>
              <a:t>Permis </a:t>
            </a:r>
            <a:r>
              <a:rPr lang="fr-CH" sz="1600" dirty="0" err="1"/>
              <a:t>im</a:t>
            </a:r>
            <a:r>
              <a:rPr lang="fr-CH" sz="1600" dirty="0"/>
              <a:t> </a:t>
            </a:r>
            <a:r>
              <a:rPr lang="fr-CH" sz="1600" dirty="0" err="1"/>
              <a:t>Kreditkartenformat</a:t>
            </a:r>
            <a:r>
              <a:rPr lang="fr-CH" sz="1600" dirty="0"/>
              <a:t> </a:t>
            </a:r>
            <a:r>
              <a:rPr lang="fr-CH" sz="1600" dirty="0" err="1"/>
              <a:t>für</a:t>
            </a:r>
            <a:r>
              <a:rPr lang="fr-CH" sz="1600" dirty="0"/>
              <a:t> EU/EFTA, </a:t>
            </a:r>
            <a:r>
              <a:rPr lang="fr-CH" sz="1600" dirty="0" err="1"/>
              <a:t>nicht</a:t>
            </a:r>
            <a:r>
              <a:rPr lang="fr-CH" sz="1600" dirty="0"/>
              <a:t> mehr </a:t>
            </a:r>
            <a:r>
              <a:rPr lang="fr-CH" sz="1600"/>
              <a:t>Papierform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Frist</a:t>
            </a:r>
            <a:r>
              <a:rPr lang="fr-CH" sz="1600" dirty="0"/>
              <a:t>: 30. Juni 2021</a:t>
            </a:r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Änderung</a:t>
            </a:r>
            <a:r>
              <a:rPr lang="fr-CH" sz="1600" dirty="0"/>
              <a:t> des </a:t>
            </a:r>
            <a:r>
              <a:rPr lang="fr-CH" sz="1600" dirty="0" err="1"/>
              <a:t>Ablaufs</a:t>
            </a:r>
            <a:r>
              <a:rPr lang="fr-CH" sz="1600" dirty="0"/>
              <a:t> (Permis </a:t>
            </a:r>
            <a:r>
              <a:rPr lang="fr-CH" sz="1600" dirty="0" err="1"/>
              <a:t>direkt</a:t>
            </a:r>
            <a:r>
              <a:rPr lang="fr-CH" sz="1600" dirty="0"/>
              <a:t> an die Person </a:t>
            </a:r>
            <a:r>
              <a:rPr lang="fr-CH" sz="1600" dirty="0" err="1"/>
              <a:t>geschickt</a:t>
            </a:r>
            <a:r>
              <a:rPr lang="fr-CH" sz="1600" dirty="0"/>
              <a:t>)</a:t>
            </a:r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Änderung</a:t>
            </a:r>
            <a:r>
              <a:rPr lang="fr-CH" sz="1600" dirty="0"/>
              <a:t> der </a:t>
            </a:r>
            <a:r>
              <a:rPr lang="fr-CH" sz="1600" dirty="0" err="1"/>
              <a:t>Gebührenverordnungen</a:t>
            </a:r>
            <a:r>
              <a:rPr lang="fr-CH" sz="1600" dirty="0"/>
              <a:t> (VZAE, </a:t>
            </a:r>
            <a:r>
              <a:rPr lang="fr-CH" sz="1600" dirty="0" err="1"/>
              <a:t>GebV</a:t>
            </a:r>
            <a:r>
              <a:rPr lang="fr-CH" sz="1600" dirty="0"/>
              <a:t>-AIG, AsylV1)</a:t>
            </a:r>
          </a:p>
          <a:p>
            <a:r>
              <a:rPr lang="fr-CH" sz="1800" b="1" dirty="0" err="1"/>
              <a:t>Dezentralisierung</a:t>
            </a:r>
            <a:r>
              <a:rPr lang="fr-CH" sz="1800" b="1" dirty="0"/>
              <a:t> des </a:t>
            </a:r>
            <a:r>
              <a:rPr lang="fr-CH" sz="1800" b="1" dirty="0" err="1"/>
              <a:t>Passebüros</a:t>
            </a:r>
            <a:r>
              <a:rPr lang="fr-CH" sz="1800" b="1" dirty="0"/>
              <a:t> (</a:t>
            </a:r>
            <a:r>
              <a:rPr lang="fr-CH" sz="1800" b="1" dirty="0" err="1"/>
              <a:t>Projekt</a:t>
            </a:r>
            <a:r>
              <a:rPr lang="fr-CH" sz="1800" b="1" dirty="0"/>
              <a:t> </a:t>
            </a:r>
            <a:r>
              <a:rPr lang="fr-CH" sz="1800" b="1" dirty="0" err="1"/>
              <a:t>ist</a:t>
            </a:r>
            <a:r>
              <a:rPr lang="fr-CH" sz="1800" b="1" dirty="0"/>
              <a:t> mit PA-19 </a:t>
            </a:r>
            <a:r>
              <a:rPr lang="fr-CH" sz="1800" b="1" dirty="0" err="1"/>
              <a:t>verbunden</a:t>
            </a:r>
            <a:r>
              <a:rPr lang="fr-CH" sz="1800" b="1" dirty="0"/>
              <a:t>)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dirty="0"/>
              <a:t>PA-19, </a:t>
            </a:r>
            <a:r>
              <a:rPr lang="fr-CH" sz="1600" dirty="0" err="1"/>
              <a:t>zwischen</a:t>
            </a:r>
            <a:r>
              <a:rPr lang="fr-CH" sz="1600" dirty="0"/>
              <a:t> </a:t>
            </a:r>
            <a:r>
              <a:rPr lang="de-CH" sz="1600" dirty="0"/>
              <a:t>zwischen 40’000 und 50’000 zusätzliche Datenerfassungen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Passbüro</a:t>
            </a:r>
            <a:r>
              <a:rPr lang="fr-CH" sz="1600" dirty="0"/>
              <a:t> in </a:t>
            </a:r>
            <a:r>
              <a:rPr lang="fr-CH" sz="1600" dirty="0" err="1"/>
              <a:t>Sitten</a:t>
            </a:r>
            <a:r>
              <a:rPr lang="fr-CH" sz="1600" dirty="0"/>
              <a:t>, </a:t>
            </a:r>
            <a:r>
              <a:rPr lang="fr-CH" sz="1600" dirty="0" err="1"/>
              <a:t>zu</a:t>
            </a:r>
            <a:r>
              <a:rPr lang="fr-CH" sz="1600" dirty="0"/>
              <a:t> </a:t>
            </a:r>
            <a:r>
              <a:rPr lang="fr-CH" sz="1600" dirty="0" err="1"/>
              <a:t>klein</a:t>
            </a:r>
            <a:r>
              <a:rPr lang="fr-CH" sz="1600" dirty="0"/>
              <a:t> </a:t>
            </a:r>
            <a:r>
              <a:rPr lang="fr-CH" sz="1600" dirty="0" err="1"/>
              <a:t>und</a:t>
            </a:r>
            <a:r>
              <a:rPr lang="fr-CH" sz="1600" dirty="0"/>
              <a:t> </a:t>
            </a:r>
            <a:r>
              <a:rPr lang="fr-CH" sz="1600" dirty="0" err="1"/>
              <a:t>ein</a:t>
            </a:r>
            <a:r>
              <a:rPr lang="fr-CH" sz="1600" dirty="0"/>
              <a:t> </a:t>
            </a:r>
            <a:r>
              <a:rPr lang="fr-CH" sz="1600" dirty="0" err="1"/>
              <a:t>Bedarf</a:t>
            </a:r>
            <a:r>
              <a:rPr lang="fr-CH" sz="1600" dirty="0"/>
              <a:t> an </a:t>
            </a:r>
            <a:r>
              <a:rPr lang="fr-CH" sz="1600" dirty="0" err="1"/>
              <a:t>architektonischen</a:t>
            </a:r>
            <a:r>
              <a:rPr lang="fr-CH" sz="1600" dirty="0"/>
              <a:t> </a:t>
            </a:r>
            <a:r>
              <a:rPr lang="fr-CH" sz="1600" dirty="0" err="1"/>
              <a:t>Verbesserungen</a:t>
            </a:r>
            <a:r>
              <a:rPr lang="fr-CH" sz="1600" dirty="0"/>
              <a:t> 	</a:t>
            </a:r>
            <a:r>
              <a:rPr lang="fr-CH" sz="1600" dirty="0" err="1"/>
              <a:t>nötig</a:t>
            </a:r>
            <a:endParaRPr lang="fr-CH" sz="1600" dirty="0"/>
          </a:p>
          <a:p>
            <a:pPr>
              <a:spcBef>
                <a:spcPts val="300"/>
              </a:spcBef>
            </a:pPr>
            <a:r>
              <a:rPr lang="fr-CH" sz="1800" b="1" dirty="0" err="1"/>
              <a:t>Elektronische</a:t>
            </a:r>
            <a:r>
              <a:rPr lang="fr-CH" sz="1800" b="1" dirty="0"/>
              <a:t> </a:t>
            </a:r>
            <a:r>
              <a:rPr lang="fr-CH" sz="1800" b="1" dirty="0" err="1"/>
              <a:t>Aktenverwaltung</a:t>
            </a:r>
            <a:endParaRPr lang="fr-CH" sz="1800" b="1" dirty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dirty="0" err="1"/>
              <a:t>Eine</a:t>
            </a:r>
            <a:r>
              <a:rPr lang="fr-CH" sz="1600" dirty="0"/>
              <a:t> </a:t>
            </a:r>
            <a:r>
              <a:rPr lang="fr-CH" sz="1600" dirty="0" err="1"/>
              <a:t>Arbeitsgruppe</a:t>
            </a:r>
            <a:r>
              <a:rPr lang="fr-CH" sz="1600" dirty="0"/>
              <a:t> </a:t>
            </a:r>
            <a:r>
              <a:rPr lang="fr-CH" sz="1600" dirty="0" err="1"/>
              <a:t>wurde</a:t>
            </a:r>
            <a:r>
              <a:rPr lang="fr-CH" sz="1600" dirty="0"/>
              <a:t> </a:t>
            </a:r>
            <a:r>
              <a:rPr lang="fr-CH" sz="1600" dirty="0" err="1"/>
              <a:t>ernannt</a:t>
            </a:r>
            <a:r>
              <a:rPr lang="fr-CH" sz="1600" dirty="0"/>
              <a:t>, </a:t>
            </a:r>
            <a:r>
              <a:rPr lang="fr-CH" sz="1600" dirty="0" err="1"/>
              <a:t>um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</a:t>
            </a:r>
            <a:r>
              <a:rPr lang="fr-CH" sz="1600" dirty="0" err="1"/>
              <a:t>Pflichtenheft</a:t>
            </a:r>
            <a:r>
              <a:rPr lang="fr-CH" sz="1600" dirty="0"/>
              <a:t>/</a:t>
            </a:r>
            <a:r>
              <a:rPr lang="fr-CH" sz="1600" dirty="0" err="1"/>
              <a:t>Vorgaben</a:t>
            </a:r>
            <a:r>
              <a:rPr lang="fr-CH" sz="1600" dirty="0"/>
              <a:t> </a:t>
            </a:r>
            <a:r>
              <a:rPr lang="fr-CH" sz="1600" dirty="0" err="1"/>
              <a:t>auszuarbeiten</a:t>
            </a:r>
            <a:r>
              <a:rPr lang="fr-CH" sz="1600" dirty="0"/>
              <a:t> 	</a:t>
            </a:r>
            <a:r>
              <a:rPr lang="fr-CH" sz="1600" dirty="0" err="1"/>
              <a:t>und</a:t>
            </a:r>
            <a:r>
              <a:rPr lang="fr-CH" sz="1600" dirty="0"/>
              <a:t> </a:t>
            </a:r>
            <a:r>
              <a:rPr lang="fr-CH" sz="1600" dirty="0" err="1"/>
              <a:t>Vergabefahren</a:t>
            </a:r>
            <a:r>
              <a:rPr lang="fr-CH" sz="1600" dirty="0"/>
              <a:t> </a:t>
            </a:r>
            <a:r>
              <a:rPr lang="fr-CH" sz="1600" dirty="0" err="1"/>
              <a:t>einzuleiten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Timing: </a:t>
            </a:r>
            <a:r>
              <a:rPr lang="de-CH" sz="1600" dirty="0"/>
              <a:t>Auftragsvergabe im Januar oder Februar 2021, dann 6 Monate für die 	Umsetzung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5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657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Diverse </a:t>
            </a:r>
            <a:r>
              <a:rPr lang="fr-CH" dirty="0" err="1"/>
              <a:t>Informationen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5556250"/>
          </a:xfrm>
        </p:spPr>
        <p:txBody>
          <a:bodyPr/>
          <a:lstStyle/>
          <a:p>
            <a:r>
              <a:rPr lang="fr-CH" sz="1800" b="1" dirty="0" err="1"/>
              <a:t>Scannen</a:t>
            </a:r>
            <a:r>
              <a:rPr lang="fr-CH" sz="1800" b="1" dirty="0"/>
              <a:t> der Dossiers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dirty="0"/>
              <a:t>Start </a:t>
            </a:r>
            <a:r>
              <a:rPr lang="fr-CH" sz="1600" dirty="0" err="1"/>
              <a:t>erfolgte</a:t>
            </a:r>
            <a:r>
              <a:rPr lang="fr-CH" sz="1600" dirty="0"/>
              <a:t> </a:t>
            </a:r>
            <a:r>
              <a:rPr lang="fr-CH" sz="1600" dirty="0" err="1"/>
              <a:t>Mitte</a:t>
            </a:r>
            <a:r>
              <a:rPr lang="fr-CH" sz="1600" dirty="0"/>
              <a:t> Juni. Bis </a:t>
            </a:r>
            <a:r>
              <a:rPr lang="fr-CH" sz="1600" dirty="0" err="1"/>
              <a:t>heute</a:t>
            </a:r>
            <a:r>
              <a:rPr lang="fr-CH" sz="1600" dirty="0"/>
              <a:t>, 6010 Dossiers </a:t>
            </a:r>
            <a:r>
              <a:rPr lang="fr-CH" sz="1600" dirty="0" err="1"/>
              <a:t>gescannt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Dossiers </a:t>
            </a:r>
            <a:r>
              <a:rPr lang="fr-CH" sz="1600" dirty="0" err="1"/>
              <a:t>werden</a:t>
            </a:r>
            <a:r>
              <a:rPr lang="fr-CH" sz="1600" dirty="0"/>
              <a:t> </a:t>
            </a:r>
            <a:r>
              <a:rPr lang="fr-CH" sz="1600" dirty="0" err="1"/>
              <a:t>gescannt</a:t>
            </a:r>
            <a:r>
              <a:rPr lang="fr-CH" sz="1600" dirty="0"/>
              <a:t>, </a:t>
            </a:r>
            <a:r>
              <a:rPr lang="fr-CH" sz="1600" dirty="0" err="1"/>
              <a:t>nachdem</a:t>
            </a:r>
            <a:r>
              <a:rPr lang="fr-CH" sz="1600" dirty="0"/>
              <a:t> </a:t>
            </a:r>
            <a:r>
              <a:rPr lang="fr-CH" sz="1600" dirty="0" err="1"/>
              <a:t>sie</a:t>
            </a:r>
            <a:r>
              <a:rPr lang="fr-CH" sz="1600" dirty="0"/>
              <a:t> </a:t>
            </a:r>
            <a:r>
              <a:rPr lang="fr-CH" sz="1600" dirty="0" err="1"/>
              <a:t>bearbeitet</a:t>
            </a:r>
            <a:r>
              <a:rPr lang="fr-CH" sz="1600" dirty="0"/>
              <a:t> </a:t>
            </a:r>
            <a:r>
              <a:rPr lang="fr-CH" sz="1600" dirty="0" err="1"/>
              <a:t>wurden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«s» </a:t>
            </a:r>
            <a:r>
              <a:rPr lang="fr-CH" sz="1600" dirty="0" err="1"/>
              <a:t>hinter</a:t>
            </a:r>
            <a:r>
              <a:rPr lang="fr-CH" sz="1600" dirty="0"/>
              <a:t> der VS-Nr. der </a:t>
            </a:r>
            <a:r>
              <a:rPr lang="fr-CH" sz="1600" dirty="0" err="1"/>
              <a:t>Bewilligungen</a:t>
            </a:r>
            <a:endParaRPr lang="fr-CH" sz="1600" dirty="0"/>
          </a:p>
          <a:p>
            <a:r>
              <a:rPr lang="fr-CH" sz="1800" b="1" dirty="0" err="1"/>
              <a:t>Abschaffung</a:t>
            </a:r>
            <a:r>
              <a:rPr lang="fr-CH" sz="1800" b="1" dirty="0"/>
              <a:t> der VS-Nr.</a:t>
            </a:r>
          </a:p>
          <a:p>
            <a:r>
              <a:rPr lang="fr-CH" sz="1800" b="1" dirty="0" err="1"/>
              <a:t>Unterlagenliste</a:t>
            </a:r>
            <a:endParaRPr lang="fr-CH" sz="1800" b="1" dirty="0"/>
          </a:p>
          <a:p>
            <a:pPr marL="0" indent="0">
              <a:buNone/>
            </a:pPr>
            <a:r>
              <a:rPr lang="fr-CH" sz="1800" b="1" dirty="0"/>
              <a:t>	</a:t>
            </a:r>
            <a:r>
              <a:rPr lang="fr-CH" sz="1600" dirty="0"/>
              <a:t>1. </a:t>
            </a:r>
            <a:r>
              <a:rPr lang="fr-CH" sz="1600" dirty="0" err="1"/>
              <a:t>Oktober</a:t>
            </a:r>
            <a:r>
              <a:rPr lang="fr-CH" sz="1600" dirty="0"/>
              <a:t> </a:t>
            </a:r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Neuheiten</a:t>
            </a:r>
            <a:r>
              <a:rPr lang="fr-CH" sz="1600" dirty="0"/>
              <a:t>, ≠ Photo, ≠ </a:t>
            </a:r>
            <a:r>
              <a:rPr lang="fr-CH" sz="1600" dirty="0" err="1"/>
              <a:t>Originalpermis</a:t>
            </a:r>
            <a:endParaRPr lang="fr-CH" sz="1600" dirty="0"/>
          </a:p>
          <a:p>
            <a:r>
              <a:rPr lang="fr-CH" sz="1800" b="1" dirty="0" err="1"/>
              <a:t>Formulare</a:t>
            </a:r>
            <a:endParaRPr lang="fr-CH" sz="1800" b="1" dirty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dirty="0"/>
              <a:t>1. </a:t>
            </a:r>
            <a:r>
              <a:rPr lang="fr-CH" sz="1600" dirty="0" err="1"/>
              <a:t>Oktober</a:t>
            </a:r>
            <a:endParaRPr lang="fr-CH" sz="1600" dirty="0"/>
          </a:p>
          <a:p>
            <a:pPr marL="0" indent="0">
              <a:buNone/>
            </a:pPr>
            <a:r>
              <a:rPr lang="fr-CH" sz="1600" dirty="0"/>
              <a:t>	</a:t>
            </a:r>
            <a:r>
              <a:rPr lang="fr-CH" sz="1600" dirty="0" err="1"/>
              <a:t>Neuheiten</a:t>
            </a:r>
            <a:r>
              <a:rPr lang="fr-CH" sz="1600" dirty="0"/>
              <a:t>, online, ≠ Photo, </a:t>
            </a:r>
            <a:r>
              <a:rPr lang="de-CH" sz="1600" dirty="0"/>
              <a:t>mehr Optionen für die Angabe des 	Aufenthaltszwecks, vollständig auszufüllen, ersetzt die Mehrheit der anderen 	Formulare</a:t>
            </a:r>
          </a:p>
          <a:p>
            <a:r>
              <a:rPr lang="fr-CH" sz="1800" b="1" dirty="0"/>
              <a:t>Organisation der </a:t>
            </a:r>
            <a:r>
              <a:rPr lang="fr-CH" sz="1800" b="1" dirty="0" err="1"/>
              <a:t>Wintersaison</a:t>
            </a:r>
            <a:endParaRPr lang="fr-CH" sz="1800" b="1" dirty="0"/>
          </a:p>
          <a:p>
            <a:pPr marL="922337" lvl="2" indent="0">
              <a:buNone/>
            </a:pPr>
            <a:r>
              <a:rPr lang="fr-CH" sz="1600" dirty="0" err="1">
                <a:ea typeface="+mn-ea"/>
                <a:cs typeface="+mn-cs"/>
              </a:rPr>
              <a:t>Priorität</a:t>
            </a:r>
            <a:r>
              <a:rPr lang="fr-CH" sz="1600" dirty="0">
                <a:ea typeface="+mn-ea"/>
                <a:cs typeface="+mn-cs"/>
              </a:rPr>
              <a:t> </a:t>
            </a:r>
            <a:r>
              <a:rPr lang="fr-CH" sz="1600" dirty="0" err="1">
                <a:ea typeface="+mn-ea"/>
                <a:cs typeface="+mn-cs"/>
              </a:rPr>
              <a:t>haben</a:t>
            </a:r>
            <a:r>
              <a:rPr lang="fr-CH" sz="1600" dirty="0">
                <a:ea typeface="+mn-ea"/>
                <a:cs typeface="+mn-cs"/>
              </a:rPr>
              <a:t> die </a:t>
            </a:r>
            <a:r>
              <a:rPr lang="fr-CH" sz="1600" dirty="0" err="1">
                <a:ea typeface="+mn-ea"/>
                <a:cs typeface="+mn-cs"/>
              </a:rPr>
              <a:t>saisonalen</a:t>
            </a:r>
            <a:r>
              <a:rPr lang="fr-CH" sz="1600" dirty="0">
                <a:ea typeface="+mn-ea"/>
                <a:cs typeface="+mn-cs"/>
              </a:rPr>
              <a:t> Permis</a:t>
            </a:r>
          </a:p>
          <a:p>
            <a:pPr marL="922337" lvl="2" indent="0">
              <a:buNone/>
            </a:pPr>
            <a:r>
              <a:rPr lang="fr-CH" sz="1600">
                <a:ea typeface="+mn-ea"/>
                <a:cs typeface="+mn-cs"/>
              </a:rPr>
              <a:t>Brexit</a:t>
            </a:r>
            <a:endParaRPr lang="fr-CH" sz="1600" dirty="0"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6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3443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Formular-Übersicht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8A691-6E9C-46C5-BBF6-C67CA81E9CA1}" type="slidenum">
              <a:rPr lang="fr-CH" altLang="fr-FR" smtClean="0"/>
              <a:pPr/>
              <a:t>7</a:t>
            </a:fld>
            <a:endParaRPr lang="fr-CH" altLang="fr-FR"/>
          </a:p>
        </p:txBody>
      </p:sp>
      <p:pic>
        <p:nvPicPr>
          <p:cNvPr id="5" name="Espace réservé pour une image  4" descr="formulaire version française.docx -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7785" y="1125538"/>
            <a:ext cx="7485917" cy="5256212"/>
          </a:xfrm>
        </p:spPr>
      </p:pic>
    </p:spTree>
    <p:extLst>
      <p:ext uri="{BB962C8B-B14F-4D97-AF65-F5344CB8AC3E}">
        <p14:creationId xmlns:p14="http://schemas.microsoft.com/office/powerpoint/2010/main" val="2453189760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 AVPCH 2017">
  <a:themeElements>
    <a:clrScheme name="Loi sur les étrangers et mesures de contrain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i sur les étrangers et mesures de contrain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oi sur les étrangers et mesures de contrain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i sur les étrangers et mesures de contrain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i sur les étrangers et mesures de contrain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i sur les étrangers et mesures de contrain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i sur les étrangers et mesures de contrain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i sur les étrangers et mesures de contrain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i sur les étrangers et mesures de contrain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2018_AVPCH Champéry</Template>
  <TotalTime>0</TotalTime>
  <Words>387</Words>
  <Application>Microsoft Macintosh PowerPoint</Application>
  <PresentationFormat>Bildschirmpräsentation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présentation AVPCH 2017</vt:lpstr>
      <vt:lpstr>Fachtagung 2020 MöVO</vt:lpstr>
      <vt:lpstr>Neuorganisation der Dienststelle</vt:lpstr>
      <vt:lpstr> Eine gründliche Überholung des derzeitigen Organigramms ist notwendig, um den Auftrag effizient ausführen zu können. </vt:lpstr>
      <vt:lpstr> Das neue Organigramm basiert auf der Vereinheitlichung der Sektionsaufgaben, der Abflachung der Hierarchien und der Einstellung eines vollzeitlichen projektorientierten Adjunkten</vt:lpstr>
      <vt:lpstr>LAUFENDE PROJEKTE</vt:lpstr>
      <vt:lpstr>Diverse Informationen</vt:lpstr>
      <vt:lpstr>Formular-Übersicht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des préposé.e.s au contrôle de l’habitant (AVPCH)</dc:title>
  <dc:creator>Caroline MONNET</dc:creator>
  <cp:lastModifiedBy>Nicole Hermann</cp:lastModifiedBy>
  <cp:revision>22</cp:revision>
  <cp:lastPrinted>2020-08-27T12:24:31Z</cp:lastPrinted>
  <dcterms:created xsi:type="dcterms:W3CDTF">2020-08-26T14:02:23Z</dcterms:created>
  <dcterms:modified xsi:type="dcterms:W3CDTF">2020-08-28T09:33:29Z</dcterms:modified>
</cp:coreProperties>
</file>